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handoutMasterIdLst>
    <p:handoutMasterId r:id="rId124"/>
  </p:handoutMasterIdLst>
  <p:sldIdLst>
    <p:sldId id="256" r:id="rId2"/>
    <p:sldId id="437" r:id="rId3"/>
    <p:sldId id="428" r:id="rId4"/>
    <p:sldId id="315" r:id="rId5"/>
    <p:sldId id="316" r:id="rId6"/>
    <p:sldId id="317" r:id="rId7"/>
    <p:sldId id="320" r:id="rId8"/>
    <p:sldId id="418" r:id="rId9"/>
    <p:sldId id="318" r:id="rId10"/>
    <p:sldId id="319" r:id="rId11"/>
    <p:sldId id="400" r:id="rId12"/>
    <p:sldId id="403" r:id="rId13"/>
    <p:sldId id="362" r:id="rId14"/>
    <p:sldId id="323" r:id="rId15"/>
    <p:sldId id="321" r:id="rId16"/>
    <p:sldId id="324" r:id="rId17"/>
    <p:sldId id="322" r:id="rId18"/>
    <p:sldId id="363" r:id="rId19"/>
    <p:sldId id="325" r:id="rId20"/>
    <p:sldId id="416" r:id="rId21"/>
    <p:sldId id="417" r:id="rId22"/>
    <p:sldId id="334" r:id="rId23"/>
    <p:sldId id="284" r:id="rId24"/>
    <p:sldId id="373" r:id="rId25"/>
    <p:sldId id="294" r:id="rId26"/>
    <p:sldId id="374" r:id="rId27"/>
    <p:sldId id="332" r:id="rId28"/>
    <p:sldId id="333" r:id="rId29"/>
    <p:sldId id="293" r:id="rId30"/>
    <p:sldId id="298" r:id="rId31"/>
    <p:sldId id="405" r:id="rId32"/>
    <p:sldId id="406" r:id="rId33"/>
    <p:sldId id="312" r:id="rId34"/>
    <p:sldId id="410" r:id="rId35"/>
    <p:sldId id="426" r:id="rId36"/>
    <p:sldId id="364" r:id="rId37"/>
    <p:sldId id="336" r:id="rId38"/>
    <p:sldId id="335" r:id="rId39"/>
    <p:sldId id="407" r:id="rId40"/>
    <p:sldId id="411" r:id="rId41"/>
    <p:sldId id="412" r:id="rId42"/>
    <p:sldId id="337" r:id="rId43"/>
    <p:sldId id="338" r:id="rId44"/>
    <p:sldId id="339" r:id="rId45"/>
    <p:sldId id="340" r:id="rId46"/>
    <p:sldId id="291" r:id="rId47"/>
    <p:sldId id="341" r:id="rId48"/>
    <p:sldId id="372" r:id="rId49"/>
    <p:sldId id="376" r:id="rId50"/>
    <p:sldId id="299" r:id="rId51"/>
    <p:sldId id="292" r:id="rId52"/>
    <p:sldId id="342" r:id="rId53"/>
    <p:sldId id="295" r:id="rId54"/>
    <p:sldId id="365" r:id="rId55"/>
    <p:sldId id="290" r:id="rId56"/>
    <p:sldId id="432" r:id="rId57"/>
    <p:sldId id="421" r:id="rId58"/>
    <p:sldId id="422" r:id="rId59"/>
    <p:sldId id="423" r:id="rId60"/>
    <p:sldId id="377" r:id="rId61"/>
    <p:sldId id="311" r:id="rId62"/>
    <p:sldId id="343" r:id="rId63"/>
    <p:sldId id="344" r:id="rId64"/>
    <p:sldId id="420" r:id="rId65"/>
    <p:sldId id="310" r:id="rId66"/>
    <p:sldId id="289" r:id="rId67"/>
    <p:sldId id="427" r:id="rId68"/>
    <p:sldId id="424" r:id="rId69"/>
    <p:sldId id="346" r:id="rId70"/>
    <p:sldId id="379" r:id="rId71"/>
    <p:sldId id="425" r:id="rId72"/>
    <p:sldId id="414" r:id="rId73"/>
    <p:sldId id="413" r:id="rId74"/>
    <p:sldId id="415" r:id="rId75"/>
    <p:sldId id="306" r:id="rId76"/>
    <p:sldId id="283" r:id="rId77"/>
    <p:sldId id="392" r:id="rId78"/>
    <p:sldId id="393" r:id="rId79"/>
    <p:sldId id="347" r:id="rId80"/>
    <p:sldId id="349" r:id="rId81"/>
    <p:sldId id="350" r:id="rId82"/>
    <p:sldId id="300" r:id="rId83"/>
    <p:sldId id="366" r:id="rId84"/>
    <p:sldId id="375" r:id="rId85"/>
    <p:sldId id="394" r:id="rId86"/>
    <p:sldId id="398" r:id="rId87"/>
    <p:sldId id="399" r:id="rId88"/>
    <p:sldId id="395" r:id="rId89"/>
    <p:sldId id="396" r:id="rId90"/>
    <p:sldId id="397" r:id="rId91"/>
    <p:sldId id="351" r:id="rId92"/>
    <p:sldId id="352" r:id="rId93"/>
    <p:sldId id="353" r:id="rId94"/>
    <p:sldId id="282" r:id="rId95"/>
    <p:sldId id="381" r:id="rId96"/>
    <p:sldId id="382" r:id="rId97"/>
    <p:sldId id="369" r:id="rId98"/>
    <p:sldId id="297" r:id="rId99"/>
    <p:sldId id="307" r:id="rId100"/>
    <p:sldId id="383" r:id="rId101"/>
    <p:sldId id="388" r:id="rId102"/>
    <p:sldId id="354" r:id="rId103"/>
    <p:sldId id="356" r:id="rId104"/>
    <p:sldId id="357" r:id="rId105"/>
    <p:sldId id="358" r:id="rId106"/>
    <p:sldId id="355" r:id="rId107"/>
    <p:sldId id="296" r:id="rId108"/>
    <p:sldId id="302" r:id="rId109"/>
    <p:sldId id="389" r:id="rId110"/>
    <p:sldId id="359" r:id="rId111"/>
    <p:sldId id="360" r:id="rId112"/>
    <p:sldId id="370" r:id="rId113"/>
    <p:sldId id="434" r:id="rId114"/>
    <p:sldId id="433" r:id="rId115"/>
    <p:sldId id="436" r:id="rId116"/>
    <p:sldId id="387" r:id="rId117"/>
    <p:sldId id="371" r:id="rId118"/>
    <p:sldId id="384" r:id="rId119"/>
    <p:sldId id="386" r:id="rId120"/>
    <p:sldId id="390" r:id="rId121"/>
    <p:sldId id="385" r:id="rId1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5CE7"/>
    <a:srgbClr val="2D3436"/>
    <a:srgbClr val="A5EFD5"/>
    <a:srgbClr val="6CF8FC"/>
    <a:srgbClr val="C4EFD2"/>
    <a:srgbClr val="C4F2FF"/>
    <a:srgbClr val="038EFD"/>
    <a:srgbClr val="058DFA"/>
    <a:srgbClr val="088DF7"/>
    <a:srgbClr val="81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41"/>
    <p:restoredTop sz="94093"/>
  </p:normalViewPr>
  <p:slideViewPr>
    <p:cSldViewPr>
      <p:cViewPr varScale="1">
        <p:scale>
          <a:sx n="119" d="100"/>
          <a:sy n="119" d="100"/>
        </p:scale>
        <p:origin x="6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notesMaster" Target="notesMasters/notesMaster1.xml"/><Relationship Id="rId124" Type="http://schemas.openxmlformats.org/officeDocument/2006/relationships/handoutMaster" Target="handoutMasters/handoutMaster1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B172C-0342-2D42-A853-E633B87C8F5B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C64D-BDB2-1E4A-83F4-02C58A74858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96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45F7-E212-D648-BD51-20FE08541B5D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41176"/>
            <a:ext cx="5486400" cy="411480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44008"/>
            <a:ext cx="5486400" cy="417646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516C2-176C-CA4F-84D8-E3067BB280EF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561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85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038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748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63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979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046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533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46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3:23-25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ubg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(23)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Wszyscy bowiem zgrzeszyli i są pozbawieni chwały Boga;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zostają usprawiedliwieni darmo, z jego łaski, przez odkupienie, które jest w Jezusie Chrystusie.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Jego to Bóg ustanowił przebłaganiem przez wiarę w jego krew, aby okazać swoją sprawiedliwość przez odpuszczenie, w swojej cierpliwości, przedtem popełnionych grzechów.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891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47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37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324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116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Dlatego w miejsce Chrystusa głosimy poselstwo jakby samego Boga, który przez nas kieruje do ludzi wezwanie.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miejsce Chrystusa błagamy: Pojednajcie się z Bogiem.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(21)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Tego, który nie poznał grzechu, za nas uczynił grzechem, abyśmy my w Nim stali się sprawiedliwością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809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798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474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5487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188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524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928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27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059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682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330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49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5720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5163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14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4244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78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354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90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5493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385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365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2118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00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4611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4309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5056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2871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8124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88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2120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0176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4034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0943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/32663_morfologia-czlowiek-duchowy</a:t>
            </a:r>
          </a:p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285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943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1083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488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6387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0495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290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213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9312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051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6017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2899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/32704_morfologia-falszywi-bracia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8569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5674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033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7617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1031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64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1318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Bardzo trudno światu znaleźć kryterium oddzielające Żydów Mesjańskich od Kościoła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5971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031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2297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0652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/32669_komunikaty-od-czlowieka-duchowego</a:t>
            </a:r>
          </a:p>
          <a:p>
            <a:pPr marL="0" indent="0">
              <a:buFont typeface="Arial" charset="0"/>
              <a:buNone/>
            </a:pPr>
            <a:endParaRPr lang="pl-PL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ust chrześcijanina to powinny wychodzić w zasadzie takie 3 komunikaty: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#1. do świata: opamiętajcie się i wierzcie w ewangelię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#2. do </a:t>
            </a:r>
            <a:r>
              <a:rPr lang="pl-PL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nowonawróconych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(niemowlaków) niezafałszowane mleko Słowa Bożego aby wzrastali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#3. do wierzących słowa zachęty do dobrych uczynków i miłości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może czasem jeszcze do niektórych braci potrzebne jest napomnienie, ale nasza normalność to komunikaty od 1 do 3</a:t>
            </a:r>
          </a:p>
          <a:p>
            <a:pPr marL="0" indent="0">
              <a:buFont typeface="Arial" charset="0"/>
              <a:buNone/>
            </a:pP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31807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042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4180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601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818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36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280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85800" y="1340768"/>
            <a:ext cx="7772400" cy="2043658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pl-PL" dirty="0"/>
            </a:lvl1pPr>
          </a:lstStyle>
          <a:p>
            <a:pPr lvl="0" fontAlgn="b"/>
            <a:r>
              <a:rPr lang="pl-PL" dirty="0"/>
              <a:t>Kliknij, </a:t>
            </a:r>
            <a:r>
              <a:rPr lang="pl-PL" dirty="0" smtClean="0"/>
              <a:t>aby </a:t>
            </a:r>
            <a:r>
              <a:rPr lang="pl-PL" dirty="0"/>
              <a:t>edytować </a:t>
            </a:r>
            <a:r>
              <a:rPr lang="pl-PL" dirty="0" smtClean="0"/>
              <a:t>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291916"/>
            <a:ext cx="7086600" cy="369332"/>
          </a:xfrm>
          <a:noFill/>
        </p:spPr>
        <p:txBody>
          <a:bodyPr vert="horz" wrap="square" lIns="91440" tIns="45720" rIns="91440" bIns="45720" rtlCol="0" anchor="b">
            <a:spAutoFit/>
          </a:bodyPr>
          <a:lstStyle>
            <a:lvl1pPr>
              <a:buFontTx/>
              <a:buNone/>
              <a:defRPr lang="pl-PL" sz="1800" i="1">
                <a:solidFill>
                  <a:srgbClr val="002060"/>
                </a:solidFill>
              </a:defRPr>
            </a:lvl1pPr>
          </a:lstStyle>
          <a:p>
            <a:pPr marL="0" lvl="0" indent="0" algn="r">
              <a:buFontTx/>
              <a:buNone/>
            </a:pPr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76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6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18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0"/>
              </a:spcBef>
              <a:buFont typeface="Arial" charset="0"/>
              <a:buChar char="•"/>
              <a:defRPr sz="2400"/>
            </a:lvl1pPr>
            <a:lvl2pPr marL="742950" indent="-285750">
              <a:spcBef>
                <a:spcPts val="0"/>
              </a:spcBef>
              <a:buFont typeface="Arial" charset="0"/>
              <a:buChar char="•"/>
              <a:defRPr sz="2400"/>
            </a:lvl2pPr>
            <a:lvl3pPr marL="1143000" indent="-228600">
              <a:spcBef>
                <a:spcPts val="0"/>
              </a:spcBef>
              <a:buFont typeface="Arial" charset="0"/>
              <a:buChar char="•"/>
              <a:defRPr sz="2400"/>
            </a:lvl3pPr>
            <a:lvl4pPr marL="1600200" indent="-228600">
              <a:spcBef>
                <a:spcPts val="0"/>
              </a:spcBef>
              <a:buFont typeface="Arial" charset="0"/>
              <a:buChar char="•"/>
              <a:defRPr sz="2400"/>
            </a:lvl4pPr>
            <a:lvl5pPr marL="2057400" indent="-228600">
              <a:spcBef>
                <a:spcPts val="0"/>
              </a:spcBef>
              <a:buFont typeface="Arial" charset="0"/>
              <a:buChar char="•"/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8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67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5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86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60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8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2CCD-F55A-4BBE-ACE6-34D0721E9C97}" type="datetimeFigureOut">
              <a:rPr lang="pl-PL" smtClean="0"/>
              <a:t>13.11.2018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9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wojtek@pp.org.p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jp.pwn.pl/sjp/morfologia;2568466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search/search.cfm?Criteria=S444&amp;t=TR#s=s_primary_0_1" TargetMode="External"/><Relationship Id="rId4" Type="http://schemas.openxmlformats.org/officeDocument/2006/relationships/hyperlink" Target="https://www.blueletterbible.org/search/search.cfm?Criteria=S4152&amp;t=TR#s=s_primary_0_1" TargetMode="External"/><Relationship Id="rId5" Type="http://schemas.openxmlformats.org/officeDocument/2006/relationships/hyperlink" Target="https://www.blueletterbible.org/search/search.cfm?Criteria=S4559&amp;t=TR#s=s_primary_0_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lueletterbible.org/search/search.cfm?Criteria=S5591&amp;t=TR#s=s_primary_0_1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Morfologia </a:t>
            </a:r>
            <a:r>
              <a:rPr lang="pl-PL" dirty="0" smtClean="0"/>
              <a:t>chrześcijaństwa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przestrzeni 2D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4293096"/>
            <a:ext cx="6872808" cy="1345704"/>
          </a:xfrm>
        </p:spPr>
        <p:txBody>
          <a:bodyPr>
            <a:normAutofit lnSpcReduction="10000"/>
          </a:bodyPr>
          <a:lstStyle/>
          <a:p>
            <a:pPr algn="r"/>
            <a:r>
              <a:rPr lang="pl-PL" sz="2000" dirty="0"/>
              <a:t>W34, </a:t>
            </a:r>
            <a:r>
              <a:rPr lang="pl-PL" sz="2000" dirty="0" smtClean="0">
                <a:hlinkClick r:id="rId3"/>
              </a:rPr>
              <a:t>wojtek@pp.org.pl</a:t>
            </a:r>
            <a:endParaRPr lang="pl-PL" sz="2000" dirty="0" smtClean="0"/>
          </a:p>
          <a:p>
            <a:pPr algn="r"/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24 lipca 2018 spotkanie KFC, Katowice</a:t>
            </a:r>
            <a:br>
              <a:rPr lang="pl-PL" sz="2000" dirty="0" smtClean="0"/>
            </a:br>
            <a:r>
              <a:rPr lang="pl-PL" sz="2000" b="1" dirty="0" smtClean="0"/>
              <a:t>12 listopada, Gliwice, warsztaty spotkania w ramach S.D.P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0608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Rysunek, wersja kolejna - </a:t>
            </a:r>
            <a:r>
              <a:rPr lang="pl-PL" sz="3200" dirty="0"/>
              <a:t>marzec </a:t>
            </a:r>
            <a:r>
              <a:rPr lang="pl-PL" sz="3200" dirty="0" smtClean="0"/>
              <a:t>‘2018</a:t>
            </a:r>
            <a:br>
              <a:rPr lang="pl-PL" sz="3200" dirty="0" smtClean="0"/>
            </a:br>
            <a:r>
              <a:rPr lang="pl-PL" sz="3200" dirty="0" smtClean="0"/>
              <a:t>praca z Weroniką i Krzysiem w Krakowie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" y="1556792"/>
            <a:ext cx="7505736" cy="5009042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7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Paweł w Milecie do starszych z Efezu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5400600"/>
          </a:xfrm>
        </p:spPr>
        <p:txBody>
          <a:bodyPr>
            <a:noAutofit/>
          </a:bodyPr>
          <a:lstStyle/>
          <a:p>
            <a:r>
              <a:rPr lang="pl-PL" sz="1600" i="1" baseline="30000" dirty="0" smtClean="0"/>
              <a:t>(</a:t>
            </a:r>
            <a:r>
              <a:rPr lang="pl-PL" sz="1600" i="1" baseline="30000" dirty="0" err="1"/>
              <a:t>Dz</a:t>
            </a:r>
            <a:r>
              <a:rPr lang="pl-PL" sz="1600" i="1" baseline="30000" dirty="0"/>
              <a:t> 20:17)</a:t>
            </a:r>
            <a:r>
              <a:rPr lang="pl-PL" sz="1600" i="1" dirty="0"/>
              <a:t> Z Miletu natomiast posłał do Efezu wiadomość i wezwał do siebie starszych kościoła. </a:t>
            </a:r>
            <a:r>
              <a:rPr lang="pl-PL" sz="1600" i="1" baseline="30000" dirty="0"/>
              <a:t>(18)</a:t>
            </a:r>
            <a:r>
              <a:rPr lang="pl-PL" sz="1600" i="1" dirty="0"/>
              <a:t> Gdy starsi stawili się u Pawła, on zwrócił się do nich: Wy wiecie, jak żyłem wśród was przez cały czas, od pierwszego dnia mojego pobytu w Azji. </a:t>
            </a:r>
            <a:endParaRPr lang="pl-PL" sz="1600" dirty="0"/>
          </a:p>
          <a:p>
            <a:r>
              <a:rPr lang="pl-PL" sz="1600" i="1" baseline="30000" dirty="0"/>
              <a:t>(19)</a:t>
            </a:r>
            <a:r>
              <a:rPr lang="pl-PL" sz="1600" i="1" dirty="0"/>
              <a:t> Służyłem Panu z całą pokorą, wśród łez i prób, które spotykały mnie ze strony spiskujących Żydów. </a:t>
            </a:r>
            <a:r>
              <a:rPr lang="pl-PL" sz="1600" i="1" baseline="30000" dirty="0"/>
              <a:t>(20)</a:t>
            </a:r>
            <a:r>
              <a:rPr lang="pl-PL" sz="1600" i="1" dirty="0"/>
              <a:t> Wiecie, że w żaden sposób </a:t>
            </a:r>
            <a:r>
              <a:rPr lang="pl-PL" sz="1600" i="1" u="sng" dirty="0"/>
              <a:t>nie przemilczałem niczego, co pożyteczne</a:t>
            </a:r>
            <a:r>
              <a:rPr lang="pl-PL" sz="1600" i="1" dirty="0"/>
              <a:t>. Przeciwnie, przekazywałem wam to i pouczałem o tym publicznie i po domach. </a:t>
            </a:r>
            <a:r>
              <a:rPr lang="pl-PL" sz="1600" i="1" baseline="30000" dirty="0"/>
              <a:t>(21)</a:t>
            </a:r>
            <a:r>
              <a:rPr lang="pl-PL" sz="1600" i="1" dirty="0"/>
              <a:t> Na </a:t>
            </a:r>
            <a:r>
              <a:rPr lang="pl-PL" sz="1600" i="1" u="sng" dirty="0"/>
              <a:t>podstawie świadectw </a:t>
            </a:r>
            <a:r>
              <a:rPr lang="pl-PL" sz="1600" b="1" i="1" u="sng" dirty="0"/>
              <a:t>wzywałem</a:t>
            </a:r>
            <a:r>
              <a:rPr lang="pl-PL" sz="1600" i="1" dirty="0"/>
              <a:t> Żydów i Greków </a:t>
            </a:r>
            <a:r>
              <a:rPr lang="pl-PL" sz="1600" b="1" i="1" u="sng" dirty="0"/>
              <a:t>do opamiętania się przed Bogiem i do wiary w naszego Pana Jezusa.</a:t>
            </a:r>
            <a:r>
              <a:rPr lang="pl-PL" sz="1600" i="1" dirty="0"/>
              <a:t> </a:t>
            </a:r>
            <a:r>
              <a:rPr lang="pl-PL" sz="1600" i="1" baseline="30000" dirty="0"/>
              <a:t>(22)</a:t>
            </a:r>
            <a:r>
              <a:rPr lang="pl-PL" sz="1600" i="1" dirty="0"/>
              <a:t> A teraz ja, zobowiązany w Duchu, idę do Jerozolimy, niepewny, co mnie tam spotka. </a:t>
            </a:r>
            <a:r>
              <a:rPr lang="pl-PL" sz="1600" i="1" baseline="30000" dirty="0"/>
              <a:t>(23)</a:t>
            </a:r>
            <a:r>
              <a:rPr lang="pl-PL" sz="1600" i="1" dirty="0"/>
              <a:t> Wiem tylko — co mi zresztą Duch Święty w każdym mieście poświadcza — że czekają mnie więzy i ucisk. </a:t>
            </a:r>
            <a:r>
              <a:rPr lang="pl-PL" sz="1600" i="1" baseline="30000" dirty="0"/>
              <a:t>(24)</a:t>
            </a:r>
            <a:r>
              <a:rPr lang="pl-PL" sz="1600" i="1" dirty="0"/>
              <a:t> Nie przywiązuję jednak wagi do mojego życia. Zależy mi tylko na tym, aby dokończyć biegu oraz wykonać zadanie, zlecone przez Pana Jezusa, to znaczy </a:t>
            </a:r>
            <a:r>
              <a:rPr lang="pl-PL" sz="1600" i="1" u="sng" dirty="0"/>
              <a:t>służyć świadectwem dobrej nowinie o łasce Bożej</a:t>
            </a:r>
            <a:r>
              <a:rPr lang="pl-PL" sz="1600" i="1" dirty="0"/>
              <a:t>. </a:t>
            </a:r>
            <a:r>
              <a:rPr lang="pl-PL" sz="1600" i="1" baseline="30000" dirty="0"/>
              <a:t>(25)</a:t>
            </a:r>
            <a:r>
              <a:rPr lang="pl-PL" sz="1600" i="1" dirty="0"/>
              <a:t> A oto teraz wiem, że już więcej nie zobaczycie mojego oblicza — wy wszyscy, wśród których chodziłem, </a:t>
            </a:r>
            <a:r>
              <a:rPr lang="pl-PL" sz="1600" b="1" i="1" u="sng" dirty="0"/>
              <a:t>ogłaszając Królestwo.</a:t>
            </a:r>
            <a:r>
              <a:rPr lang="pl-PL" sz="1600" i="1" dirty="0"/>
              <a:t> </a:t>
            </a:r>
            <a:r>
              <a:rPr lang="pl-PL" sz="1600" i="1" baseline="30000" dirty="0"/>
              <a:t>(26)</a:t>
            </a:r>
            <a:r>
              <a:rPr lang="pl-PL" sz="1600" i="1" dirty="0"/>
              <a:t> Dlatego oświadczam wam w dniu dzisiejszym, że nie ponoszę winy za czyjąkolwiek krew, </a:t>
            </a:r>
            <a:r>
              <a:rPr lang="pl-PL" sz="1600" i="1" baseline="30000" dirty="0"/>
              <a:t>(27)</a:t>
            </a:r>
            <a:r>
              <a:rPr lang="pl-PL" sz="1600" i="1" dirty="0"/>
              <a:t> ponieważ nie uchylałem się od głoszenia wam </a:t>
            </a:r>
            <a:r>
              <a:rPr lang="pl-PL" sz="1600" b="1" i="1" u="sng" dirty="0"/>
              <a:t>całego planu Boga.</a:t>
            </a:r>
            <a:endParaRPr lang="pl-PL" sz="1600" dirty="0"/>
          </a:p>
          <a:p>
            <a:r>
              <a:rPr lang="pl-PL" sz="1600" i="1" baseline="30000" dirty="0"/>
              <a:t>(28)</a:t>
            </a:r>
            <a:r>
              <a:rPr lang="pl-PL" sz="1600" i="1" dirty="0"/>
              <a:t> Uważajcie na samych siebie i na całą trzodę, w której was Duch Święty ustanowił przełożonymi. Dbajcie o to, aby paść kościół Boga, który sobie nabył własną krwią. </a:t>
            </a:r>
            <a:r>
              <a:rPr lang="pl-PL" sz="1600" i="1" baseline="30000" dirty="0"/>
              <a:t>(29)</a:t>
            </a:r>
            <a:r>
              <a:rPr lang="pl-PL" sz="1600" i="1" dirty="0"/>
              <a:t> Ja wiem, że po moim odejściu wejdą między was drapieżne wilki, które nie będą oszczędzać stada. </a:t>
            </a:r>
            <a:r>
              <a:rPr lang="pl-PL" sz="1600" i="1" baseline="30000" dirty="0"/>
              <a:t>(30)</a:t>
            </a:r>
            <a:r>
              <a:rPr lang="pl-PL" sz="1600" i="1" dirty="0"/>
              <a:t> Również spomiędzy was samych powstaną ludzie mówiący rzeczy przewrotne, aby pociągnąć za sobą uczniów. </a:t>
            </a:r>
            <a:r>
              <a:rPr lang="pl-PL" sz="1600" i="1" baseline="30000" dirty="0"/>
              <a:t>(31)</a:t>
            </a:r>
            <a:r>
              <a:rPr lang="pl-PL" sz="1600" i="1" dirty="0"/>
              <a:t> </a:t>
            </a:r>
            <a:r>
              <a:rPr lang="pl-PL" sz="1600" b="1" i="1" u="sng" dirty="0"/>
              <a:t>Dlatego bądźcie czujni! </a:t>
            </a:r>
            <a:r>
              <a:rPr lang="pl-PL" sz="1600" i="1" dirty="0"/>
              <a:t>Pamiętajcie, że przez trzy lata, dniem i nocą, nie przestawałem ze łzami napominać każdego z was. 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4252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Pan Jezus o fałszywych</a:t>
            </a:r>
            <a:r>
              <a:rPr lang="mr-IN" smtClean="0"/>
              <a:t>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Mt 7 ???? </a:t>
            </a:r>
            <a:r>
              <a:rPr lang="mr-IN" dirty="0" smtClean="0"/>
              <a:t>–</a:t>
            </a:r>
            <a:r>
              <a:rPr lang="pl-PL" dirty="0" smtClean="0"/>
              <a:t> uzupełnić!!!!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I o tym jest więcej, i więcej!!!!!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83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41784" y="548680"/>
            <a:ext cx="8350696" cy="2666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Współpraca cielesnych </a:t>
            </a:r>
            <a:br>
              <a:rPr lang="pl-PL" dirty="0" smtClean="0"/>
            </a:br>
            <a:r>
              <a:rPr lang="pl-PL" dirty="0" smtClean="0"/>
              <a:t>			ze zmysłowymi.</a:t>
            </a:r>
            <a:br>
              <a:rPr lang="pl-PL" dirty="0" smtClean="0"/>
            </a:br>
            <a:r>
              <a:rPr lang="pl-PL" dirty="0" smtClean="0"/>
              <a:t>Fałszywi bracia 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dirty="0"/>
              <a:t>	</a:t>
            </a:r>
            <a:r>
              <a:rPr lang="pl-PL" dirty="0" smtClean="0"/>
              <a:t>	i bracia cieleśni.</a:t>
            </a:r>
            <a:br>
              <a:rPr lang="pl-PL" dirty="0" smtClean="0"/>
            </a:br>
            <a:r>
              <a:rPr lang="pl-PL" dirty="0" smtClean="0"/>
              <a:t>Napięcia w Kościele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627784" y="3861048"/>
            <a:ext cx="6516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   Uważajcie </a:t>
            </a:r>
            <a:r>
              <a:rPr lang="pl-PL" i="1" dirty="0"/>
              <a:t>na samych siebie i na całą trzodę, w której was Duch Święty ustanowił przełożonymi. Dbajcie o to, aby paść kościół </a:t>
            </a:r>
            <a:r>
              <a:rPr lang="pl-PL" i="1" dirty="0" smtClean="0"/>
              <a:t>Boga</a:t>
            </a:r>
            <a:r>
              <a:rPr lang="pl-PL" i="1" dirty="0"/>
              <a:t>, który sobie nabył własną </a:t>
            </a:r>
            <a:r>
              <a:rPr lang="pl-PL" i="1" dirty="0" smtClean="0"/>
              <a:t>krwią.</a:t>
            </a:r>
          </a:p>
          <a:p>
            <a:r>
              <a:rPr lang="pl-PL" i="1" dirty="0" smtClean="0"/>
              <a:t>   Ja </a:t>
            </a:r>
            <a:r>
              <a:rPr lang="pl-PL" i="1" dirty="0"/>
              <a:t>wiem, że po moim odejściu wejdą między was drapieżne wilki, które nie będą oszczędzać stada. </a:t>
            </a:r>
            <a:r>
              <a:rPr lang="pl-PL" i="1" dirty="0" smtClean="0"/>
              <a:t>Również </a:t>
            </a:r>
            <a:r>
              <a:rPr lang="pl-PL" i="1" dirty="0"/>
              <a:t>spomiędzy was samych powstaną ludzie mówiący rzeczy przewrotne, aby pociągnąć za sobą </a:t>
            </a:r>
            <a:r>
              <a:rPr lang="pl-PL" i="1" dirty="0" smtClean="0"/>
              <a:t>uczniów.</a:t>
            </a:r>
          </a:p>
          <a:p>
            <a:r>
              <a:rPr lang="pl-PL" i="1" dirty="0" smtClean="0"/>
              <a:t>   Dlatego </a:t>
            </a:r>
            <a:r>
              <a:rPr lang="pl-PL" i="1" dirty="0"/>
              <a:t>bądźcie czujni</a:t>
            </a:r>
            <a:r>
              <a:rPr lang="pl-PL" i="1" dirty="0" smtClean="0"/>
              <a:t>! Pamiętajcie</a:t>
            </a:r>
            <a:r>
              <a:rPr lang="pl-PL" i="1" dirty="0"/>
              <a:t>, że przez trzy lata, dniem i nocą, nie przestawałem ze łzami napominać każdego z was. </a:t>
            </a:r>
            <a:endParaRPr lang="pl-PL" i="1" dirty="0" smtClean="0"/>
          </a:p>
          <a:p>
            <a:r>
              <a:rPr lang="pl-PL" i="1" dirty="0"/>
              <a:t>	</a:t>
            </a:r>
            <a:r>
              <a:rPr lang="pl-PL" i="1" dirty="0" smtClean="0"/>
              <a:t>			</a:t>
            </a:r>
            <a:r>
              <a:rPr lang="pl-PL" i="1" dirty="0" err="1" smtClean="0"/>
              <a:t>Dz</a:t>
            </a:r>
            <a:r>
              <a:rPr lang="pl-PL" i="1" dirty="0" smtClean="0"/>
              <a:t> 20:28n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5085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1" name="Łącznik zakrzywiony 30"/>
          <p:cNvCxnSpPr/>
          <p:nvPr/>
        </p:nvCxnSpPr>
        <p:spPr>
          <a:xfrm flipV="1">
            <a:off x="6548320" y="5264831"/>
            <a:ext cx="831992" cy="763564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zakrzywiony 31"/>
          <p:cNvCxnSpPr/>
          <p:nvPr/>
        </p:nvCxnSpPr>
        <p:spPr>
          <a:xfrm flipV="1">
            <a:off x="3852247" y="4958208"/>
            <a:ext cx="3058297" cy="550961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zakrzywiony 32"/>
          <p:cNvCxnSpPr/>
          <p:nvPr/>
        </p:nvCxnSpPr>
        <p:spPr>
          <a:xfrm rot="10800000">
            <a:off x="3573521" y="6012228"/>
            <a:ext cx="1906826" cy="173045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00B050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Frakcje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Liberałowie</a:t>
            </a:r>
          </a:p>
          <a:p>
            <a:pPr lvl="1"/>
            <a:r>
              <a:rPr lang="pl-PL" dirty="0" smtClean="0"/>
              <a:t>Religia świętego spokoju</a:t>
            </a:r>
          </a:p>
          <a:p>
            <a:pPr lvl="1"/>
            <a:r>
              <a:rPr lang="pl-PL" dirty="0" smtClean="0"/>
              <a:t>Ekumenizm</a:t>
            </a:r>
          </a:p>
          <a:p>
            <a:r>
              <a:rPr lang="pl-PL" dirty="0" smtClean="0"/>
              <a:t>Pod prawem, pod zakonem</a:t>
            </a:r>
          </a:p>
          <a:p>
            <a:pPr lvl="1"/>
            <a:r>
              <a:rPr lang="pl-PL" dirty="0" smtClean="0"/>
              <a:t>Sekty</a:t>
            </a:r>
          </a:p>
          <a:p>
            <a:pPr lvl="1"/>
            <a:r>
              <a:rPr lang="pl-PL" dirty="0" smtClean="0"/>
              <a:t>Społeczności (zbory) uświęcenia.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30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Napięcia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duchowi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606223" y="5043800"/>
            <a:ext cx="83106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2" name="Dowolny kształt 51"/>
          <p:cNvSpPr/>
          <p:nvPr/>
        </p:nvSpPr>
        <p:spPr>
          <a:xfrm rot="1155759">
            <a:off x="4692049" y="4531512"/>
            <a:ext cx="3413373" cy="1307040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Dowolny kształt 52"/>
          <p:cNvSpPr/>
          <p:nvPr/>
        </p:nvSpPr>
        <p:spPr>
          <a:xfrm rot="20239250">
            <a:off x="2421520" y="281054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Dowolny kształt 53"/>
          <p:cNvSpPr/>
          <p:nvPr/>
        </p:nvSpPr>
        <p:spPr>
          <a:xfrm rot="20239250">
            <a:off x="607891" y="3778694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Dowolny kształt 54"/>
          <p:cNvSpPr/>
          <p:nvPr/>
        </p:nvSpPr>
        <p:spPr>
          <a:xfrm rot="3805995">
            <a:off x="3681262" y="379625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3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#5:</a:t>
            </a:r>
            <a:br>
              <a:rPr lang="pl-PL" dirty="0" smtClean="0"/>
            </a:br>
            <a:r>
              <a:rPr lang="pl-PL" b="1" dirty="0" smtClean="0"/>
              <a:t>Co jeszcze wytrzyma ten model?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621904" y="4294603"/>
            <a:ext cx="7054552" cy="2086725"/>
          </a:xfrm>
        </p:spPr>
        <p:txBody>
          <a:bodyPr/>
          <a:lstStyle/>
          <a:p>
            <a:r>
              <a:rPr lang="pl-PL" dirty="0" smtClean="0"/>
              <a:t>	Proszę też, aby Chrystus przez wiarę zadomowił się w waszych sercach, abyście — zakorzenieni i ugruntowani w miłości potrafili pojąć, </a:t>
            </a:r>
            <a:br>
              <a:rPr lang="pl-PL" dirty="0" smtClean="0"/>
            </a:br>
            <a:r>
              <a:rPr lang="pl-PL" dirty="0" smtClean="0"/>
              <a:t>wraz ze wszystkimi świętymi, </a:t>
            </a:r>
            <a:br>
              <a:rPr lang="pl-PL" dirty="0" smtClean="0"/>
            </a:br>
            <a:r>
              <a:rPr lang="pl-PL" dirty="0" smtClean="0"/>
              <a:t>jaka jest szerokość i długość, wysokość i głębokość, </a:t>
            </a:r>
            <a:br>
              <a:rPr lang="pl-PL" dirty="0" smtClean="0"/>
            </a:br>
            <a:r>
              <a:rPr lang="pl-PL" dirty="0" smtClean="0"/>
              <a:t>i poznać wykraczającą poza zdolności poznawcze miłość Chrystusa </a:t>
            </a:r>
            <a:br>
              <a:rPr lang="pl-PL" dirty="0" smtClean="0"/>
            </a:br>
            <a:r>
              <a:rPr lang="pl-PL" dirty="0" smtClean="0"/>
              <a:t>— abyście zostali wypełnieni całą pełnią Boga.</a:t>
            </a:r>
          </a:p>
          <a:p>
            <a:pPr algn="r"/>
            <a:r>
              <a:rPr lang="pl-PL" dirty="0" smtClean="0"/>
              <a:t>	Ef 3:17nn</a:t>
            </a:r>
          </a:p>
        </p:txBody>
      </p:sp>
    </p:spTree>
    <p:extLst>
      <p:ext uri="{BB962C8B-B14F-4D97-AF65-F5344CB8AC3E}">
        <p14:creationId xmlns:p14="http://schemas.microsoft.com/office/powerpoint/2010/main" val="14160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Żydzi mesjańscy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ukryte w Islamie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Ale to tylko model,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rzeczywistością jest Chrystus!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800" b="1" dirty="0" smtClean="0">
              <a:solidFill>
                <a:schemeClr val="tx1"/>
              </a:solidFill>
            </a:endParaRPr>
          </a:p>
          <a:p>
            <a:pPr algn="ctr"/>
            <a:endParaRPr lang="pl-PL" sz="28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	W Nim </a:t>
            </a:r>
            <a:r>
              <a:rPr lang="mr-IN" sz="2800" b="1" dirty="0" smtClean="0">
                <a:solidFill>
                  <a:schemeClr val="tx1"/>
                </a:solidFill>
              </a:rPr>
              <a:t>…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Efekt przemyśleń z lata 2018:</a:t>
            </a:r>
            <a:br>
              <a:rPr lang="pl-PL" sz="3200" dirty="0" smtClean="0"/>
            </a:br>
            <a:r>
              <a:rPr lang="pl-PL" sz="3200" dirty="0" smtClean="0"/>
              <a:t>Pełny obrazek na początek</a:t>
            </a:r>
            <a:endParaRPr lang="pl-PL" sz="3200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7668384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837536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439950" y="95091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Nie </a:t>
            </a:r>
            <a:r>
              <a:rPr lang="pl-PL" sz="2800" b="1" smtClean="0">
                <a:solidFill>
                  <a:srgbClr val="FF0000"/>
                </a:solidFill>
              </a:rPr>
              <a:t>oglądać </a:t>
            </a:r>
            <a:br>
              <a:rPr lang="pl-PL" sz="2800" b="1" smtClean="0">
                <a:solidFill>
                  <a:srgbClr val="FF0000"/>
                </a:solidFill>
              </a:rPr>
            </a:br>
            <a:r>
              <a:rPr lang="pl-PL" sz="2800" b="1" smtClean="0">
                <a:solidFill>
                  <a:srgbClr val="FF0000"/>
                </a:solidFill>
              </a:rPr>
              <a:t>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#6:</a:t>
            </a:r>
            <a:br>
              <a:rPr lang="pl-PL" dirty="0" smtClean="0"/>
            </a:br>
            <a:r>
              <a:rPr lang="pl-PL" b="1" dirty="0" smtClean="0"/>
              <a:t>Co mam mówić?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2699792" y="4128521"/>
            <a:ext cx="5758408" cy="1532727"/>
          </a:xfrm>
        </p:spPr>
        <p:txBody>
          <a:bodyPr/>
          <a:lstStyle/>
          <a:p>
            <a:r>
              <a:rPr lang="pl-PL" dirty="0" smtClean="0"/>
              <a:t>	Ale </a:t>
            </a:r>
            <a:r>
              <a:rPr lang="pl-PL" dirty="0"/>
              <a:t>mówię wam, że </a:t>
            </a:r>
            <a:r>
              <a:rPr lang="pl-PL" u="sng" dirty="0"/>
              <a:t>z każdego bezużytecznego słowa, </a:t>
            </a: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>które </a:t>
            </a:r>
            <a:r>
              <a:rPr lang="pl-PL" u="sng" dirty="0"/>
              <a:t>wypowiedzą ludzie, zdadzą sprawę w dzień sądu</a:t>
            </a:r>
            <a:r>
              <a:rPr lang="pl-PL" dirty="0"/>
              <a:t>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Bo </a:t>
            </a:r>
            <a:r>
              <a:rPr lang="pl-PL" dirty="0"/>
              <a:t>na podstawie twoich słów będziesz usprawiedliwiony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na podstawie twoich słów będziesz potępiony</a:t>
            </a:r>
            <a:r>
              <a:rPr lang="pl-PL" dirty="0" smtClean="0"/>
              <a:t>.</a:t>
            </a:r>
          </a:p>
          <a:p>
            <a:pPr algn="r"/>
            <a:r>
              <a:rPr lang="pl-PL" dirty="0" smtClean="0"/>
              <a:t>Mt </a:t>
            </a:r>
            <a:r>
              <a:rPr lang="pl-PL" dirty="0"/>
              <a:t>12:36-37 </a:t>
            </a:r>
            <a:r>
              <a:rPr lang="pl-PL" dirty="0" err="1" smtClean="0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17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Komunikaty do grup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</a:p>
          <a:p>
            <a:pPr algn="ctr"/>
            <a:r>
              <a:rPr lang="pl-PL" dirty="0" smtClean="0"/>
              <a:t>Jezusa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561813" y="5104610"/>
            <a:ext cx="95268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Łuk 4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Łuk 44"/>
          <p:cNvSpPr/>
          <p:nvPr/>
        </p:nvSpPr>
        <p:spPr>
          <a:xfrm>
            <a:off x="7265803" y="4067067"/>
            <a:ext cx="916446" cy="810575"/>
          </a:xfrm>
          <a:prstGeom prst="arc">
            <a:avLst>
              <a:gd name="adj1" fmla="val 8462031"/>
              <a:gd name="adj2" fmla="val 602480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Łuk 46"/>
          <p:cNvSpPr/>
          <p:nvPr/>
        </p:nvSpPr>
        <p:spPr>
          <a:xfrm>
            <a:off x="5041952" y="4259117"/>
            <a:ext cx="2126977" cy="970084"/>
          </a:xfrm>
          <a:prstGeom prst="arc">
            <a:avLst>
              <a:gd name="adj1" fmla="val 11901144"/>
              <a:gd name="adj2" fmla="val 2089728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Łuk 47"/>
          <p:cNvSpPr/>
          <p:nvPr/>
        </p:nvSpPr>
        <p:spPr>
          <a:xfrm rot="20168502">
            <a:off x="6345645" y="4920928"/>
            <a:ext cx="3168875" cy="810575"/>
          </a:xfrm>
          <a:prstGeom prst="arc">
            <a:avLst>
              <a:gd name="adj1" fmla="val 11392276"/>
              <a:gd name="adj2" fmla="val 1277706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4860032" y="2636912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#1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1" name="PoleTekstowe 30"/>
          <p:cNvSpPr txBox="1"/>
          <p:nvPr/>
        </p:nvSpPr>
        <p:spPr>
          <a:xfrm>
            <a:off x="5680799" y="3703751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#2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2" name="PoleTekstowe 31"/>
          <p:cNvSpPr txBox="1"/>
          <p:nvPr/>
        </p:nvSpPr>
        <p:spPr>
          <a:xfrm>
            <a:off x="7383258" y="4214857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#3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3" name="PoleTekstowe 32"/>
          <p:cNvSpPr txBox="1"/>
          <p:nvPr/>
        </p:nvSpPr>
        <p:spPr>
          <a:xfrm>
            <a:off x="6847453" y="5333738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#4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12" grpId="0"/>
      <p:bldP spid="31" grpId="0"/>
      <p:bldP spid="32" grpId="0"/>
      <p:bldP spid="3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Komunikaty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dirty="0" smtClean="0"/>
              <a:t>#</a:t>
            </a:r>
            <a:r>
              <a:rPr lang="pl-PL" sz="2800" dirty="0"/>
              <a:t>1. do </a:t>
            </a:r>
            <a:r>
              <a:rPr lang="pl-PL" sz="2800" dirty="0" smtClean="0"/>
              <a:t>świata:</a:t>
            </a:r>
            <a:br>
              <a:rPr lang="pl-PL" sz="2800" dirty="0" smtClean="0"/>
            </a:br>
            <a:r>
              <a:rPr lang="pl-PL" sz="2800" dirty="0" smtClean="0"/>
              <a:t>	opamiętajcie </a:t>
            </a:r>
            <a:r>
              <a:rPr lang="pl-PL" sz="2800" dirty="0"/>
              <a:t>się i wierzcie w </a:t>
            </a:r>
            <a:r>
              <a:rPr lang="pl-PL" sz="2800" dirty="0" smtClean="0"/>
              <a:t>ewangelię (Mk1:15);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#2. do </a:t>
            </a:r>
            <a:r>
              <a:rPr lang="pl-PL" sz="2800" dirty="0" err="1" smtClean="0"/>
              <a:t>nowonawróconych</a:t>
            </a:r>
            <a:r>
              <a:rPr lang="pl-PL" sz="2800" dirty="0" smtClean="0"/>
              <a:t> </a:t>
            </a:r>
            <a:r>
              <a:rPr lang="pl-PL" sz="2800" dirty="0"/>
              <a:t>(</a:t>
            </a:r>
            <a:r>
              <a:rPr lang="pl-PL" sz="2800" dirty="0" smtClean="0"/>
              <a:t>niemowlaków):</a:t>
            </a:r>
            <a:br>
              <a:rPr lang="pl-PL" sz="2800" dirty="0" smtClean="0"/>
            </a:br>
            <a:r>
              <a:rPr lang="pl-PL" sz="2800" dirty="0" smtClean="0"/>
              <a:t>	niezafałszowane </a:t>
            </a:r>
            <a:r>
              <a:rPr lang="pl-PL" sz="2800" dirty="0"/>
              <a:t>mleko Słowa Bożego aby </a:t>
            </a:r>
            <a:r>
              <a:rPr lang="pl-PL" sz="2800" dirty="0" smtClean="0"/>
              <a:t>wzrastali (1P2:2);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#3. do </a:t>
            </a:r>
            <a:r>
              <a:rPr lang="pl-PL" sz="2800" dirty="0" smtClean="0"/>
              <a:t>wierzących:</a:t>
            </a:r>
            <a:br>
              <a:rPr lang="pl-PL" sz="2800" dirty="0" smtClean="0"/>
            </a:br>
            <a:r>
              <a:rPr lang="pl-PL" sz="2800" dirty="0" smtClean="0"/>
              <a:t>	słowa </a:t>
            </a:r>
            <a:r>
              <a:rPr lang="pl-PL" sz="2800" dirty="0"/>
              <a:t>zachęty do dobrych uczynków i </a:t>
            </a:r>
            <a:r>
              <a:rPr lang="pl-PL" sz="2800" dirty="0" smtClean="0"/>
              <a:t>miłości (Heb10:24n);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#4. </a:t>
            </a:r>
            <a:r>
              <a:rPr lang="pl-PL" sz="2800" dirty="0" smtClean="0"/>
              <a:t>do </a:t>
            </a:r>
            <a:r>
              <a:rPr lang="pl-PL" sz="2800" dirty="0"/>
              <a:t>niektórych </a:t>
            </a:r>
            <a:r>
              <a:rPr lang="pl-PL" sz="2800" dirty="0" smtClean="0"/>
              <a:t>cielesnych braci:</a:t>
            </a:r>
            <a:br>
              <a:rPr lang="pl-PL" sz="2800" dirty="0" smtClean="0"/>
            </a:br>
            <a:r>
              <a:rPr lang="pl-PL" sz="2800" dirty="0" smtClean="0"/>
              <a:t>	napomnienie;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ale </a:t>
            </a:r>
            <a:r>
              <a:rPr lang="pl-PL" sz="2800" dirty="0"/>
              <a:t>nasza normalność to komunikaty od 1 do </a:t>
            </a:r>
            <a:r>
              <a:rPr lang="pl-PL" sz="2800" dirty="0" smtClean="0"/>
              <a:t>3.</a:t>
            </a:r>
          </a:p>
          <a:p>
            <a:pPr marL="0" indent="0">
              <a:buNone/>
            </a:pP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#5. (Bogdan) </a:t>
            </a:r>
            <a:r>
              <a:rPr lang="mr-IN" sz="2800" dirty="0" smtClean="0"/>
              <a:t>–</a:t>
            </a:r>
            <a:r>
              <a:rPr lang="pl-PL" sz="2800" dirty="0" smtClean="0"/>
              <a:t> do świata -&gt; wskazywanie oszustów.</a:t>
            </a:r>
            <a:endParaRPr lang="pl-PL" sz="2800" dirty="0"/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72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Kończymy?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3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Pytania?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/>
          </a:p>
          <a:p>
            <a:pPr marL="400050" lvl="1" indent="0">
              <a:buNone/>
            </a:pPr>
            <a:r>
              <a:rPr lang="pl-PL" dirty="0" smtClean="0"/>
              <a:t>					</a:t>
            </a:r>
            <a:r>
              <a:rPr lang="pl-PL" dirty="0" err="1" smtClean="0"/>
              <a:t>wojtek@pp.org.pl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				tel. 601 42 50 19</a:t>
            </a:r>
            <a:br>
              <a:rPr lang="pl-PL" dirty="0" smtClean="0"/>
            </a:br>
            <a:r>
              <a:rPr lang="pl-PL" dirty="0" smtClean="0"/>
              <a:t>					Blog </a:t>
            </a:r>
            <a:r>
              <a:rPr lang="pl-PL" dirty="0" smtClean="0"/>
              <a:t>W34, </a:t>
            </a:r>
            <a:r>
              <a:rPr lang="pl-PL" dirty="0" err="1" smtClean="0"/>
              <a:t>fejs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		kawa i kawiarnia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9094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Paweł w Milecie do starszych z Efezu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i="1" baseline="30000" dirty="0"/>
              <a:t>(</a:t>
            </a:r>
            <a:r>
              <a:rPr lang="pl-PL" sz="2000" i="1" baseline="30000" dirty="0" err="1"/>
              <a:t>Dz</a:t>
            </a:r>
            <a:r>
              <a:rPr lang="pl-PL" sz="2000" i="1" baseline="30000" dirty="0"/>
              <a:t> 20:17)</a:t>
            </a:r>
            <a:r>
              <a:rPr lang="pl-PL" sz="2000" i="1" dirty="0"/>
              <a:t> Z Miletu natomiast posłał do Efezu wiadomość i wezwał do siebie starszych </a:t>
            </a:r>
            <a:r>
              <a:rPr lang="pl-PL" sz="2000" i="1" dirty="0" smtClean="0"/>
              <a:t>kościoła. (</a:t>
            </a:r>
            <a:r>
              <a:rPr lang="mr-IN" sz="2000" i="1" dirty="0" smtClean="0"/>
              <a:t>…</a:t>
            </a:r>
            <a:r>
              <a:rPr lang="pl-PL" sz="2000" i="1" dirty="0" smtClean="0"/>
              <a:t>).</a:t>
            </a:r>
          </a:p>
          <a:p>
            <a:pPr marL="0" indent="0">
              <a:buNone/>
            </a:pPr>
            <a:r>
              <a:rPr lang="pl-PL" sz="2000" i="1" baseline="30000" dirty="0" smtClean="0"/>
              <a:t>(</a:t>
            </a:r>
            <a:r>
              <a:rPr lang="pl-PL" sz="2000" i="1" baseline="30000" dirty="0"/>
              <a:t>32)</a:t>
            </a:r>
            <a:r>
              <a:rPr lang="pl-PL" sz="2000" i="1" dirty="0"/>
              <a:t> A teraz powierzam was Bogu oraz Słowu Jego łaski. </a:t>
            </a:r>
            <a:r>
              <a:rPr lang="pl-PL" sz="2000" b="1" i="1" u="sng" dirty="0"/>
              <a:t>Ono jest zdolne was budować i zapewnić dziedzictwo</a:t>
            </a:r>
            <a:r>
              <a:rPr lang="pl-PL" sz="2000" i="1" dirty="0"/>
              <a:t> między tymi wszystkimi, którzy dostąpili uświęcenia. </a:t>
            </a:r>
            <a:r>
              <a:rPr lang="pl-PL" sz="2000" i="1" baseline="30000" dirty="0"/>
              <a:t>(33)</a:t>
            </a:r>
            <a:r>
              <a:rPr lang="pl-PL" sz="2000" i="1" dirty="0"/>
              <a:t> Nie pożądałem srebra ani złota, ani niczyjej szaty. </a:t>
            </a:r>
            <a:r>
              <a:rPr lang="pl-PL" sz="2000" i="1" baseline="30000" dirty="0"/>
              <a:t>(34)</a:t>
            </a:r>
            <a:r>
              <a:rPr lang="pl-PL" sz="2000" i="1" dirty="0"/>
              <a:t> Sami wiecie, że te ręce służyły potrzebom moim oraz tych, którzy byli ze mną. </a:t>
            </a:r>
            <a:r>
              <a:rPr lang="pl-PL" sz="2000" i="1" baseline="30000" dirty="0"/>
              <a:t>(35)</a:t>
            </a:r>
            <a:r>
              <a:rPr lang="pl-PL" sz="20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2000" dirty="0"/>
          </a:p>
          <a:p>
            <a:pPr marL="0" indent="0">
              <a:buNone/>
            </a:pPr>
            <a:r>
              <a:rPr lang="pl-PL" sz="2000" i="1" baseline="30000" dirty="0"/>
              <a:t>(36)</a:t>
            </a:r>
            <a:r>
              <a:rPr lang="pl-PL" sz="2000" i="1" dirty="0"/>
              <a:t> A gdy skończył mówić, zgiął wraz z nimi wszystkimi kolana i modlił się. </a:t>
            </a:r>
            <a:r>
              <a:rPr lang="pl-PL" sz="2000" i="1" baseline="30000" dirty="0"/>
              <a:t>(37)</a:t>
            </a:r>
            <a:r>
              <a:rPr lang="pl-PL" sz="2000" i="1" dirty="0"/>
              <a:t>Nikt też nie mógł powstrzymać łez. Wszyscy rzucali się Pawłowi na szyję i całowali go. </a:t>
            </a:r>
            <a:r>
              <a:rPr lang="pl-PL" sz="2000" i="1" baseline="30000" dirty="0"/>
              <a:t>(38)</a:t>
            </a:r>
            <a:r>
              <a:rPr lang="pl-PL" sz="2000" i="1" dirty="0"/>
              <a:t> Każdy odczuwał ból, szczególnie z powodu tych słów, że już nigdy nie zobaczą jego oblicza. Potem odprowadzili go na statek.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8715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Modlitwa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i="1" dirty="0" smtClean="0"/>
              <a:t>A teraz powierzamy się Bogu i Słowu łaski Jego. </a:t>
            </a:r>
            <a:br>
              <a:rPr lang="pl-PL" i="1" dirty="0" smtClean="0"/>
            </a:br>
            <a:r>
              <a:rPr lang="pl-PL" i="1" dirty="0" smtClean="0"/>
              <a:t>Ono jest zdolne budować nas </a:t>
            </a:r>
            <a:br>
              <a:rPr lang="pl-PL" i="1" dirty="0" smtClean="0"/>
            </a:br>
            <a:r>
              <a:rPr lang="pl-PL" i="1" dirty="0" smtClean="0"/>
              <a:t>	i zapewnić nam dziedzictwo między tymi wszystkimi, którzy dostąpili uświęcenia.</a:t>
            </a:r>
          </a:p>
          <a:p>
            <a:pPr marL="0" indent="0">
              <a:buNone/>
            </a:pPr>
            <a:r>
              <a:rPr lang="pl-PL" i="1" dirty="0" smtClean="0"/>
              <a:t>Nie pożądajmy srebra ani złota, ani niczyjej szaty. Sami służmy potrzebom swoim </a:t>
            </a:r>
            <a:r>
              <a:rPr lang="pl-PL" i="1" dirty="0"/>
              <a:t/>
            </a:r>
            <a:br>
              <a:rPr lang="pl-PL" i="1" dirty="0"/>
            </a:br>
            <a:r>
              <a:rPr lang="pl-PL" i="1" dirty="0" smtClean="0"/>
              <a:t>	oraz tym, którzy są z nami </a:t>
            </a:r>
            <a:br>
              <a:rPr lang="pl-PL" i="1" dirty="0" smtClean="0"/>
            </a:br>
            <a:r>
              <a:rPr lang="pl-PL" i="1" dirty="0" smtClean="0"/>
              <a:t>		pokazując że w ten sposób pracując, </a:t>
            </a:r>
            <a:br>
              <a:rPr lang="pl-PL" i="1" dirty="0" smtClean="0"/>
            </a:br>
            <a:r>
              <a:rPr lang="pl-PL" i="1" dirty="0" smtClean="0"/>
              <a:t>należy wspierać słabych </a:t>
            </a:r>
            <a:br>
              <a:rPr lang="pl-PL" i="1" dirty="0" smtClean="0"/>
            </a:br>
            <a:r>
              <a:rPr lang="pl-PL" i="1" dirty="0" smtClean="0"/>
              <a:t>	i pamiętać o słowach Pana Jezusa, </a:t>
            </a:r>
            <a:br>
              <a:rPr lang="pl-PL" i="1" dirty="0" smtClean="0"/>
            </a:br>
            <a:r>
              <a:rPr lang="pl-PL" i="1" dirty="0" smtClean="0"/>
              <a:t>		który sam powiedział:</a:t>
            </a:r>
          </a:p>
          <a:p>
            <a:pPr marL="0" indent="0">
              <a:buNone/>
            </a:pPr>
            <a:r>
              <a:rPr lang="pl-PL" i="1" dirty="0" smtClean="0"/>
              <a:t>Więcej szczęścia jest w dawaniu niż w braniu.</a:t>
            </a:r>
          </a:p>
          <a:p>
            <a:pPr marL="0" indent="0">
              <a:buNone/>
            </a:pPr>
            <a:r>
              <a:rPr lang="pl-PL" i="1" dirty="0" smtClean="0"/>
              <a:t>					(</a:t>
            </a:r>
            <a:r>
              <a:rPr lang="pl-PL" i="1" dirty="0" err="1"/>
              <a:t>Dz</a:t>
            </a:r>
            <a:r>
              <a:rPr lang="pl-PL" i="1" dirty="0"/>
              <a:t> </a:t>
            </a:r>
            <a:r>
              <a:rPr lang="pl-PL" i="1" dirty="0" smtClean="0"/>
              <a:t>20:32, parafraza)</a:t>
            </a:r>
            <a:r>
              <a:rPr lang="pl-PL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1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Kończymy!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67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Dodatki:</a:t>
            </a:r>
            <a:br>
              <a:rPr lang="pl-PL" b="1" dirty="0" smtClean="0"/>
            </a:br>
            <a:r>
              <a:rPr lang="pl-PL" dirty="0" smtClean="0"/>
              <a:t>Synteza, czyli jak </a:t>
            </a:r>
            <a:r>
              <a:rPr lang="pl-PL" dirty="0" smtClean="0"/>
              <a:t>działać?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73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zapamiętać?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Wersety!</a:t>
            </a:r>
          </a:p>
          <a:p>
            <a:r>
              <a:rPr lang="pl-PL" dirty="0" smtClean="0"/>
              <a:t>Podział widoczny to nie podział duchowy.</a:t>
            </a:r>
          </a:p>
          <a:p>
            <a:r>
              <a:rPr lang="pl-PL" dirty="0" smtClean="0"/>
              <a:t>Postępujmy mądrze </a:t>
            </a:r>
            <a:r>
              <a:rPr lang="mr-IN" dirty="0" smtClean="0"/>
              <a:t>–</a:t>
            </a:r>
            <a:r>
              <a:rPr lang="pl-PL" dirty="0" smtClean="0"/>
              <a:t> rozpoznawajmy teren.</a:t>
            </a:r>
          </a:p>
          <a:p>
            <a:r>
              <a:rPr lang="pl-PL" dirty="0"/>
              <a:t>Nauka o obecności DŚ w człowieku.</a:t>
            </a:r>
          </a:p>
          <a:p>
            <a:r>
              <a:rPr lang="pl-PL" dirty="0" smtClean="0"/>
              <a:t>Mówmy właściwe rzeczy właściwym ludziom.</a:t>
            </a:r>
          </a:p>
          <a:p>
            <a:r>
              <a:rPr lang="pl-PL" dirty="0" smtClean="0"/>
              <a:t>Praktyka: 4 rodzaje komunikatów.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70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Monochrom </a:t>
            </a:r>
            <a:r>
              <a:rPr lang="mr-IN" sz="3200" dirty="0" smtClean="0"/>
              <a:t>–</a:t>
            </a:r>
            <a:r>
              <a:rPr lang="pl-PL" sz="3200" dirty="0" smtClean="0"/>
              <a:t> do samodzielnego kolorowania</a:t>
            </a:r>
            <a:endParaRPr lang="pl-PL" sz="3200" dirty="0"/>
          </a:p>
        </p:txBody>
      </p:sp>
      <p:grpSp>
        <p:nvGrpSpPr>
          <p:cNvPr id="20" name="Grupa 19"/>
          <p:cNvGrpSpPr/>
          <p:nvPr/>
        </p:nvGrpSpPr>
        <p:grpSpPr>
          <a:xfrm>
            <a:off x="360000" y="1417638"/>
            <a:ext cx="8422618" cy="5251721"/>
            <a:chOff x="360000" y="1417638"/>
            <a:chExt cx="8422618" cy="5251721"/>
          </a:xfrm>
        </p:grpSpPr>
        <p:sp>
          <p:nvSpPr>
            <p:cNvPr id="3" name="Prostokąt zaokrąglony 10"/>
            <p:cNvSpPr/>
            <p:nvPr/>
          </p:nvSpPr>
          <p:spPr>
            <a:xfrm>
              <a:off x="360000" y="1417638"/>
              <a:ext cx="8422618" cy="525172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b="1">
                  <a:solidFill>
                    <a:schemeClr val="bg1">
                      <a:lumMod val="95000"/>
                    </a:schemeClr>
                  </a:solidFill>
                </a:rPr>
                <a:t>	ZGUBIONE</a:t>
              </a:r>
              <a:endParaRPr lang="pl-PL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" name="Prostokąt zaokrąglony 10"/>
            <p:cNvSpPr/>
            <p:nvPr/>
          </p:nvSpPr>
          <p:spPr>
            <a:xfrm>
              <a:off x="4582121" y="2420888"/>
              <a:ext cx="4047965" cy="3888432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800" b="1" dirty="0">
                  <a:solidFill>
                    <a:schemeClr val="bg1">
                      <a:lumMod val="95000"/>
                    </a:schemeClr>
                  </a:solidFill>
                </a:rPr>
                <a:t>ODKUPIONE</a:t>
              </a:r>
            </a:p>
          </p:txBody>
        </p:sp>
        <p:cxnSp>
          <p:nvCxnSpPr>
            <p:cNvPr id="5" name="Łącznik prostoliniowy 6"/>
            <p:cNvCxnSpPr/>
            <p:nvPr/>
          </p:nvCxnSpPr>
          <p:spPr>
            <a:xfrm>
              <a:off x="360000" y="4171393"/>
              <a:ext cx="74523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zaokrąglony 10"/>
            <p:cNvSpPr/>
            <p:nvPr/>
          </p:nvSpPr>
          <p:spPr>
            <a:xfrm>
              <a:off x="467544" y="4358155"/>
              <a:ext cx="7416824" cy="2142225"/>
            </a:xfrm>
            <a:prstGeom prst="roundRect">
              <a:avLst>
                <a:gd name="adj" fmla="val 5473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Prostokąt zaokrąglony 9"/>
            <p:cNvSpPr/>
            <p:nvPr/>
          </p:nvSpPr>
          <p:spPr>
            <a:xfrm>
              <a:off x="611560" y="4490406"/>
              <a:ext cx="3574040" cy="181891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Nominalni chrześcijanie</a:t>
              </a:r>
            </a:p>
          </p:txBody>
        </p:sp>
        <p:sp>
          <p:nvSpPr>
            <p:cNvPr id="8" name="Prostokąt zaokrąglony 10"/>
            <p:cNvSpPr/>
            <p:nvPr/>
          </p:nvSpPr>
          <p:spPr>
            <a:xfrm>
              <a:off x="4860032" y="3933056"/>
              <a:ext cx="468555" cy="1331775"/>
            </a:xfrm>
            <a:prstGeom prst="roundRect">
              <a:avLst>
                <a:gd name="adj" fmla="val 21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Niemowlak</a:t>
              </a:r>
            </a:p>
          </p:txBody>
        </p:sp>
        <p:sp>
          <p:nvSpPr>
            <p:cNvPr id="9" name="Prostokąt zaokrąglony 10"/>
            <p:cNvSpPr/>
            <p:nvPr/>
          </p:nvSpPr>
          <p:spPr>
            <a:xfrm>
              <a:off x="6876256" y="4490407"/>
              <a:ext cx="1656956" cy="915583"/>
            </a:xfrm>
            <a:prstGeom prst="roundRect">
              <a:avLst>
                <a:gd name="adj" fmla="val 2180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duchowi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Prostokąt zaokrąglony 10"/>
            <p:cNvSpPr/>
            <p:nvPr/>
          </p:nvSpPr>
          <p:spPr>
            <a:xfrm>
              <a:off x="4860032" y="5589240"/>
              <a:ext cx="1987018" cy="645215"/>
            </a:xfrm>
            <a:prstGeom prst="roundRect">
              <a:avLst>
                <a:gd name="adj" fmla="val 1599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cieleśni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Prostokąt zaokrąglony 9"/>
            <p:cNvSpPr/>
            <p:nvPr/>
          </p:nvSpPr>
          <p:spPr>
            <a:xfrm>
              <a:off x="2221528" y="2520619"/>
              <a:ext cx="1892511" cy="18375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Strzałka w prawo 14"/>
            <p:cNvSpPr/>
            <p:nvPr/>
          </p:nvSpPr>
          <p:spPr>
            <a:xfrm rot="1210121">
              <a:off x="3905878" y="386275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Prostokąt zaokrąglony 10"/>
            <p:cNvSpPr/>
            <p:nvPr/>
          </p:nvSpPr>
          <p:spPr>
            <a:xfrm>
              <a:off x="611560" y="30407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Poganie</a:t>
              </a:r>
            </a:p>
          </p:txBody>
        </p:sp>
        <p:sp>
          <p:nvSpPr>
            <p:cNvPr id="17" name="Prostokąt zaokrąglony 10"/>
            <p:cNvSpPr/>
            <p:nvPr/>
          </p:nvSpPr>
          <p:spPr>
            <a:xfrm>
              <a:off x="720427" y="36172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Ateiści</a:t>
              </a:r>
            </a:p>
          </p:txBody>
        </p:sp>
        <p:sp>
          <p:nvSpPr>
            <p:cNvPr id="18" name="Prostokąt zaokrąglony 10"/>
            <p:cNvSpPr/>
            <p:nvPr/>
          </p:nvSpPr>
          <p:spPr>
            <a:xfrm>
              <a:off x="2426835" y="2593942"/>
              <a:ext cx="1489102" cy="602465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Muzułmanie</a:t>
              </a:r>
            </a:p>
          </p:txBody>
        </p:sp>
        <p:sp>
          <p:nvSpPr>
            <p:cNvPr id="19" name="Prostokąt zaokrąglony 10"/>
            <p:cNvSpPr/>
            <p:nvPr/>
          </p:nvSpPr>
          <p:spPr>
            <a:xfrm>
              <a:off x="2436588" y="3270996"/>
              <a:ext cx="1494141" cy="662059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Żydzi</a:t>
              </a:r>
            </a:p>
          </p:txBody>
        </p:sp>
        <p:sp>
          <p:nvSpPr>
            <p:cNvPr id="23" name="Strzałka w prawo 22"/>
            <p:cNvSpPr/>
            <p:nvPr/>
          </p:nvSpPr>
          <p:spPr>
            <a:xfrm>
              <a:off x="3871761" y="478057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Strzałka w prawo 26"/>
            <p:cNvSpPr/>
            <p:nvPr/>
          </p:nvSpPr>
          <p:spPr>
            <a:xfrm rot="763961">
              <a:off x="2134994" y="4115948"/>
              <a:ext cx="2797878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28" name="Łącznik prostoliniowy 6"/>
            <p:cNvCxnSpPr/>
            <p:nvPr/>
          </p:nvCxnSpPr>
          <p:spPr>
            <a:xfrm flipV="1">
              <a:off x="4582121" y="2636912"/>
              <a:ext cx="0" cy="3647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zaokrąglony 10"/>
            <p:cNvSpPr/>
            <p:nvPr/>
          </p:nvSpPr>
          <p:spPr>
            <a:xfrm>
              <a:off x="5472603" y="4273935"/>
              <a:ext cx="1122428" cy="739241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 smtClean="0">
                  <a:solidFill>
                    <a:schemeClr val="bg1">
                      <a:lumMod val="95000"/>
                    </a:schemeClr>
                  </a:solidFill>
                </a:rPr>
                <a:t>Dzieci</a:t>
              </a:r>
            </a:p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endParaRPr lang="pl-PL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Prostokąt zaokrąglony 10"/>
            <p:cNvSpPr/>
            <p:nvPr/>
          </p:nvSpPr>
          <p:spPr>
            <a:xfrm>
              <a:off x="424724" y="2636912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Panteiści</a:t>
              </a:r>
            </a:p>
          </p:txBody>
        </p:sp>
        <p:sp>
          <p:nvSpPr>
            <p:cNvPr id="32" name="Prostokąt zaokrąglony 10"/>
            <p:cNvSpPr/>
            <p:nvPr/>
          </p:nvSpPr>
          <p:spPr>
            <a:xfrm>
              <a:off x="795453" y="2204864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smtClean="0">
                  <a:solidFill>
                    <a:schemeClr val="bg1">
                      <a:lumMod val="95000"/>
                    </a:schemeClr>
                  </a:solidFill>
                </a:rPr>
                <a:t>Politeiści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Strzałka kolista 33"/>
            <p:cNvSpPr/>
            <p:nvPr/>
          </p:nvSpPr>
          <p:spPr>
            <a:xfrm rot="312077">
              <a:off x="4788527" y="4780430"/>
              <a:ext cx="877506" cy="163956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74829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Strzałka w prawo 34"/>
            <p:cNvSpPr/>
            <p:nvPr/>
          </p:nvSpPr>
          <p:spPr>
            <a:xfrm rot="5400000">
              <a:off x="5897849" y="4750865"/>
              <a:ext cx="245196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Prostokąt zaokrąglony 10"/>
            <p:cNvSpPr/>
            <p:nvPr/>
          </p:nvSpPr>
          <p:spPr>
            <a:xfrm>
              <a:off x="5436096" y="5013176"/>
              <a:ext cx="1112224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Ociężali</a:t>
              </a:r>
            </a:p>
          </p:txBody>
        </p:sp>
        <p:sp>
          <p:nvSpPr>
            <p:cNvPr id="13" name="Strzałka kolista 12"/>
            <p:cNvSpPr/>
            <p:nvPr/>
          </p:nvSpPr>
          <p:spPr>
            <a:xfrm rot="8715007">
              <a:off x="6170853" y="4798869"/>
              <a:ext cx="703686" cy="70368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327105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Strzałka w prawo 23"/>
            <p:cNvSpPr/>
            <p:nvPr/>
          </p:nvSpPr>
          <p:spPr>
            <a:xfrm>
              <a:off x="5292081" y="4575257"/>
              <a:ext cx="18002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Strzałka w prawo 32"/>
            <p:cNvSpPr/>
            <p:nvPr/>
          </p:nvSpPr>
          <p:spPr>
            <a:xfrm rot="5400000">
              <a:off x="5826999" y="5387502"/>
              <a:ext cx="3869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7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Fałszywi</a:t>
            </a:r>
            <a:br>
              <a:rPr lang="pl-PL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bracia</a:t>
            </a:r>
          </a:p>
        </p:txBody>
      </p:sp>
    </p:spTree>
    <p:extLst>
      <p:ext uri="{BB962C8B-B14F-4D97-AF65-F5344CB8AC3E}">
        <p14:creationId xmlns:p14="http://schemas.microsoft.com/office/powerpoint/2010/main" val="3930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i do kogo?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20801"/>
              </p:ext>
            </p:extLst>
          </p:nvPr>
        </p:nvGraphicFramePr>
        <p:xfrm>
          <a:off x="457200" y="1600200"/>
          <a:ext cx="8229600" cy="449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Kto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Jak rozpoznać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Co mówimy</a:t>
                      </a:r>
                      <a:endParaRPr lang="pl-PL" dirty="0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Zgubiony świat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Niemowlak i dziecko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Uczeń, człowiek</a:t>
                      </a:r>
                      <a:r>
                        <a:rPr lang="pl-PL" baseline="0" dirty="0" smtClean="0"/>
                        <a:t> d</a:t>
                      </a:r>
                      <a:r>
                        <a:rPr lang="pl-PL" dirty="0" smtClean="0"/>
                        <a:t>uchowy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Chrześcijanin cielesny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8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i do kogo? Więcej wariantów.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704457"/>
              </p:ext>
            </p:extLst>
          </p:nvPr>
        </p:nvGraphicFramePr>
        <p:xfrm>
          <a:off x="395536" y="1340768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Kto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Jak rozpoznać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Co mówimy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Zgubiony</a:t>
                      </a:r>
                      <a:r>
                        <a:rPr lang="pl-PL" baseline="0" dirty="0" smtClean="0"/>
                        <a:t> ś</a:t>
                      </a:r>
                      <a:r>
                        <a:rPr lang="pl-PL" dirty="0" smtClean="0"/>
                        <a:t>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Niemowlak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Dziecko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Ociężały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Chrześcijanin cielesny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Uczeń,</a:t>
                      </a:r>
                      <a:r>
                        <a:rPr lang="pl-PL" baseline="0" dirty="0" smtClean="0"/>
                        <a:t> człowiek d</a:t>
                      </a:r>
                      <a:r>
                        <a:rPr lang="pl-PL" dirty="0" smtClean="0"/>
                        <a:t>uchowy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Nominalny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Buddysta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Fałszywy brat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Żyd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Żyd mesjański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Mormon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Świadek Jehowy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5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Wstęp:</a:t>
            </a:r>
            <a:br>
              <a:rPr lang="pl-PL" dirty="0" smtClean="0"/>
            </a:br>
            <a:r>
              <a:rPr lang="pl-PL" b="1" dirty="0" smtClean="0"/>
              <a:t>Idea i sposób jej prezentacji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47664" y="4222595"/>
            <a:ext cx="7086600" cy="2086725"/>
          </a:xfrm>
        </p:spPr>
        <p:txBody>
          <a:bodyPr/>
          <a:lstStyle/>
          <a:p>
            <a:r>
              <a:rPr lang="pl-PL" dirty="0" smtClean="0"/>
              <a:t>	Abyście wraz z całym kościołem (</a:t>
            </a:r>
            <a:r>
              <a:rPr lang="mr-IN" dirty="0" smtClean="0"/>
              <a:t>…</a:t>
            </a:r>
            <a:r>
              <a:rPr lang="pl-PL" dirty="0" smtClean="0"/>
              <a:t>) potrafili pojąć jaka </a:t>
            </a:r>
            <a:r>
              <a:rPr lang="pl-PL" dirty="0"/>
              <a:t>jest </a:t>
            </a:r>
            <a:endParaRPr lang="pl-PL" dirty="0" smtClean="0"/>
          </a:p>
          <a:p>
            <a:r>
              <a:rPr lang="pl-PL" dirty="0" smtClean="0"/>
              <a:t>	</a:t>
            </a:r>
            <a:r>
              <a:rPr lang="pl-PL" dirty="0"/>
              <a:t>	</a:t>
            </a:r>
            <a:r>
              <a:rPr lang="pl-PL" dirty="0" smtClean="0"/>
              <a:t>(1) szerokość </a:t>
            </a:r>
            <a:r>
              <a:rPr lang="pl-PL" dirty="0"/>
              <a:t>i </a:t>
            </a:r>
            <a:br>
              <a:rPr lang="pl-PL" dirty="0"/>
            </a:br>
            <a:r>
              <a:rPr lang="pl-PL" dirty="0" smtClean="0"/>
              <a:t>		(2) długość</a:t>
            </a:r>
            <a:r>
              <a:rPr lang="pl-PL" dirty="0"/>
              <a:t>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(3) wysokość </a:t>
            </a:r>
            <a:r>
              <a:rPr lang="pl-PL" dirty="0"/>
              <a:t>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	(4) głębokość</a:t>
            </a:r>
            <a:r>
              <a:rPr lang="pl-PL" dirty="0"/>
              <a:t>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poznać wykraczającą poza zdolności poznawcze miłość </a:t>
            </a:r>
            <a:r>
              <a:rPr lang="pl-PL" dirty="0" smtClean="0"/>
              <a:t>Chrystusa.</a:t>
            </a:r>
            <a:br>
              <a:rPr lang="pl-PL" dirty="0" smtClean="0"/>
            </a:br>
            <a:r>
              <a:rPr lang="pl-PL" dirty="0" smtClean="0"/>
              <a:t>						(Ef 3:17n)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0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Wszystko poza atomem można podzielić. 			Atomy ponoć też, choć ...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>
            <a:solidFill>
              <a:srgbClr val="2D3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83568" y="278092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2D3436"/>
                </a:solidFill>
              </a:rPr>
              <a:t>Na początku Bóg stworzył niebo i ziemię.</a:t>
            </a:r>
          </a:p>
          <a:p>
            <a:r>
              <a:rPr lang="pl-PL" i="1" dirty="0">
                <a:solidFill>
                  <a:srgbClr val="2D3436"/>
                </a:solidFill>
              </a:rPr>
              <a:t>	</a:t>
            </a:r>
            <a:r>
              <a:rPr lang="pl-PL" i="1" dirty="0" smtClean="0">
                <a:solidFill>
                  <a:srgbClr val="2D3436"/>
                </a:solidFill>
              </a:rPr>
              <a:t>		Gen 1:1</a:t>
            </a:r>
          </a:p>
        </p:txBody>
      </p:sp>
    </p:spTree>
    <p:extLst>
      <p:ext uri="{BB962C8B-B14F-4D97-AF65-F5344CB8AC3E}">
        <p14:creationId xmlns:p14="http://schemas.microsoft.com/office/powerpoint/2010/main" val="4390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Głowna idea: analiza i podział</a:t>
            </a:r>
            <a:br>
              <a:rPr lang="pl-PL" sz="3600" dirty="0" smtClean="0"/>
            </a:br>
            <a:r>
              <a:rPr lang="pl-PL" sz="3600" dirty="0" smtClean="0"/>
              <a:t>wszystkiego w dwóch wymiarach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smtClean="0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</p:spTree>
    <p:extLst>
      <p:ext uri="{BB962C8B-B14F-4D97-AF65-F5344CB8AC3E}">
        <p14:creationId xmlns:p14="http://schemas.microsoft.com/office/powerpoint/2010/main" val="8290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świata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1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mtClean="0"/>
              <a:t>Kryterium światowe</a:t>
            </a:r>
            <a:endParaRPr lang="pl-PL"/>
          </a:p>
        </p:txBody>
      </p:sp>
      <p:sp>
        <p:nvSpPr>
          <p:cNvPr id="12" name="Strzałka w lewo i prawo 11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440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</a:t>
            </a:r>
            <a:endParaRPr lang="pl-PL" sz="11500" b="1" dirty="0"/>
          </a:p>
        </p:txBody>
      </p:sp>
      <p:sp>
        <p:nvSpPr>
          <p:cNvPr id="7" name="Strzałka w lewo i prawo 6"/>
          <p:cNvSpPr/>
          <p:nvPr/>
        </p:nvSpPr>
        <p:spPr>
          <a:xfrm>
            <a:off x="2884761" y="4919870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duchowy</a:t>
            </a:r>
            <a:endParaRPr lang="pl-PL" sz="2000" dirty="0"/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duchowe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4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Głowna idea: analiza i podział </a:t>
            </a:r>
            <a:br>
              <a:rPr lang="pl-PL" sz="3600" dirty="0" smtClean="0"/>
            </a:br>
            <a:r>
              <a:rPr lang="pl-PL" sz="3600" dirty="0" smtClean="0"/>
              <a:t>wszystkiego w dwóch wymiarach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smtClean="0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duchowe</a:t>
            </a:r>
            <a:endParaRPr lang="pl-PL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3" name="Strzałka w lewo i prawo 12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  <p:sp>
        <p:nvSpPr>
          <p:cNvPr id="14" name="Strzałka w lewo i prawo 13"/>
          <p:cNvSpPr/>
          <p:nvPr/>
        </p:nvSpPr>
        <p:spPr>
          <a:xfrm>
            <a:off x="2884761" y="5373216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duchowy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502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Morfologia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Wikipedia:</a:t>
            </a:r>
          </a:p>
          <a:p>
            <a:pPr marL="0" indent="0">
              <a:buNone/>
            </a:pPr>
            <a:r>
              <a:rPr lang="pl-PL" sz="5800" dirty="0"/>
              <a:t>Morfologia (gr. </a:t>
            </a:r>
            <a:r>
              <a:rPr lang="pl-PL" sz="5800" i="1" dirty="0" err="1"/>
              <a:t>μορφή</a:t>
            </a:r>
            <a:r>
              <a:rPr lang="pl-PL" sz="5800" i="1" dirty="0"/>
              <a:t> </a:t>
            </a:r>
            <a:r>
              <a:rPr lang="pl-PL" sz="5800" i="1" dirty="0" err="1"/>
              <a:t>morphḗ</a:t>
            </a:r>
            <a:r>
              <a:rPr lang="pl-PL" sz="5800" i="1" dirty="0"/>
              <a:t> </a:t>
            </a:r>
            <a:r>
              <a:rPr lang="pl-PL" sz="5800" dirty="0"/>
              <a:t>– "kształt", </a:t>
            </a:r>
            <a:r>
              <a:rPr lang="pl-PL" sz="5800" i="1" dirty="0" err="1"/>
              <a:t>λόγος</a:t>
            </a:r>
            <a:r>
              <a:rPr lang="pl-PL" sz="5800" i="1" dirty="0"/>
              <a:t> </a:t>
            </a:r>
            <a:r>
              <a:rPr lang="pl-PL" sz="5800" i="1" dirty="0" err="1"/>
              <a:t>lógos</a:t>
            </a:r>
            <a:r>
              <a:rPr lang="pl-PL" sz="5800" i="1" dirty="0"/>
              <a:t> </a:t>
            </a:r>
            <a:r>
              <a:rPr lang="pl-PL" sz="5800" dirty="0"/>
              <a:t>– "nauka") – „nauka o formach</a:t>
            </a:r>
            <a:r>
              <a:rPr lang="pl-PL" sz="5800" dirty="0" smtClean="0"/>
              <a:t>”; </a:t>
            </a:r>
            <a:r>
              <a:rPr lang="pl-PL" sz="5800" dirty="0"/>
              <a:t>„morfologiczny” – związany z „morfologią”; dotyczący postaci i </a:t>
            </a:r>
            <a:r>
              <a:rPr lang="pl-PL" sz="5800" dirty="0" smtClean="0"/>
              <a:t>budowy.</a:t>
            </a:r>
            <a:endParaRPr lang="pl-PL" sz="5800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b="1" dirty="0" smtClean="0"/>
              <a:t>Słownik PWN:</a:t>
            </a:r>
            <a:endParaRPr lang="pl-PL" b="1" dirty="0"/>
          </a:p>
          <a:p>
            <a:pPr marL="0" indent="0">
              <a:buNone/>
            </a:pPr>
            <a:r>
              <a:rPr lang="pl-PL" b="1" dirty="0" smtClean="0">
                <a:hlinkClick r:id="rId2" tooltip="morfologia"/>
              </a:rPr>
              <a:t>Morfologia</a:t>
            </a:r>
            <a:endParaRPr lang="pl-PL" b="1" dirty="0" smtClean="0"/>
          </a:p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/>
              <a:t>. «nauka o budowie organizmów zwierzęcych i roślinnych»</a:t>
            </a:r>
          </a:p>
          <a:p>
            <a:pPr marL="0" indent="0">
              <a:buNone/>
            </a:pPr>
            <a:r>
              <a:rPr lang="pl-PL" dirty="0"/>
              <a:t>2. «ukształtowanie powierzchni Ziemi»</a:t>
            </a:r>
          </a:p>
          <a:p>
            <a:pPr marL="0" indent="0">
              <a:buNone/>
            </a:pPr>
            <a:r>
              <a:rPr lang="pl-PL" dirty="0"/>
              <a:t>3. «dział gramatyki zajmujący się budową wyrazów»</a:t>
            </a:r>
          </a:p>
          <a:p>
            <a:pPr marL="0" indent="0">
              <a:buNone/>
            </a:pPr>
            <a:r>
              <a:rPr lang="pl-PL" dirty="0"/>
              <a:t>4. «badanie krwi, w którym określana jest zawartość poszczególnych typów komórek krwi; też: wynik takiego </a:t>
            </a:r>
            <a:r>
              <a:rPr lang="pl-PL" dirty="0" smtClean="0"/>
              <a:t>badania»</a:t>
            </a:r>
            <a:br>
              <a:rPr lang="pl-PL" dirty="0" smtClean="0"/>
            </a:b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3976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Moja pokuta: </a:t>
            </a:r>
            <a:r>
              <a:rPr lang="pl-PL" i="1" dirty="0" smtClean="0"/>
              <a:t>Czy </a:t>
            </a:r>
            <a:r>
              <a:rPr lang="pl-PL" i="1" dirty="0" smtClean="0"/>
              <a:t>warto się prosić Boga o nawrócenie Janka?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528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i="1" baseline="30000" dirty="0" smtClean="0"/>
              <a:t>(</a:t>
            </a:r>
            <a:r>
              <a:rPr lang="pl-PL" i="1" baseline="30000" dirty="0"/>
              <a:t>1)</a:t>
            </a:r>
            <a:r>
              <a:rPr lang="pl-PL" i="1" dirty="0"/>
              <a:t> Bracia, pragnieniem mego serca i </a:t>
            </a:r>
            <a:r>
              <a:rPr lang="pl-PL" b="1" i="1" u="sng" dirty="0"/>
              <a:t>modlitwą</a:t>
            </a:r>
            <a:r>
              <a:rPr lang="pl-PL" i="1" dirty="0"/>
              <a:t>, którą zanoszę do Boga za Izrael, jest jego zbawienie. </a:t>
            </a:r>
            <a:r>
              <a:rPr lang="pl-PL" i="1" baseline="30000" dirty="0"/>
              <a:t>(2)</a:t>
            </a:r>
            <a:r>
              <a:rPr lang="pl-PL" i="1" dirty="0"/>
              <a:t> Daję im bowiem świadectwo, że mają gorliwość dla Boga, ale nie według poznania</a:t>
            </a:r>
            <a:r>
              <a:rPr lang="pl-PL" i="1" dirty="0" smtClean="0"/>
              <a:t>.</a:t>
            </a:r>
          </a:p>
          <a:p>
            <a:pPr marL="0" indent="0">
              <a:buNone/>
            </a:pPr>
            <a:r>
              <a:rPr lang="pl-PL" b="1" dirty="0" smtClean="0"/>
              <a:t>						</a:t>
            </a:r>
            <a:r>
              <a:rPr lang="pl-PL" dirty="0" err="1" smtClean="0"/>
              <a:t>Rz</a:t>
            </a:r>
            <a:r>
              <a:rPr lang="pl-PL" dirty="0" smtClean="0"/>
              <a:t> </a:t>
            </a:r>
            <a:r>
              <a:rPr lang="pl-PL" dirty="0"/>
              <a:t>10:1n </a:t>
            </a:r>
            <a:r>
              <a:rPr lang="pl-PL" dirty="0" err="1"/>
              <a:t>ubg</a:t>
            </a:r>
            <a:r>
              <a:rPr lang="pl-PL" dirty="0"/>
              <a:t> </a:t>
            </a:r>
            <a:br>
              <a:rPr lang="pl-PL" dirty="0"/>
            </a:b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8633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Morfologia krwi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2740"/>
            <a:ext cx="4806462" cy="32824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2936"/>
            <a:ext cx="3579223" cy="33005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81" y="4005064"/>
            <a:ext cx="3267075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2" y="1628800"/>
            <a:ext cx="50517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Efekt przemyśleń z lata 2018:</a:t>
            </a:r>
            <a:br>
              <a:rPr lang="pl-PL" sz="3200" dirty="0" smtClean="0"/>
            </a:br>
            <a:r>
              <a:rPr lang="pl-PL" sz="3200" dirty="0" smtClean="0"/>
              <a:t>Pełny obrazek na początek</a:t>
            </a:r>
            <a:endParaRPr lang="pl-PL" sz="3200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190543" y="1149963"/>
            <a:ext cx="4476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Proszę teraz</a:t>
            </a:r>
            <a:br>
              <a:rPr lang="pl-PL" sz="2800" b="1" dirty="0" smtClean="0">
                <a:solidFill>
                  <a:srgbClr val="FF0000"/>
                </a:solidFill>
              </a:rPr>
            </a:br>
            <a:r>
              <a:rPr lang="pl-PL" sz="2800" b="1" dirty="0" smtClean="0">
                <a:solidFill>
                  <a:srgbClr val="FF0000"/>
                </a:solidFill>
              </a:rPr>
              <a:t>	nie oglądać tego</a:t>
            </a:r>
            <a:br>
              <a:rPr lang="pl-PL" sz="2800" b="1" dirty="0" smtClean="0">
                <a:solidFill>
                  <a:srgbClr val="FF0000"/>
                </a:solidFill>
              </a:rPr>
            </a:br>
            <a:r>
              <a:rPr lang="pl-PL" sz="2800" b="1" dirty="0" smtClean="0">
                <a:solidFill>
                  <a:srgbClr val="FF0000"/>
                </a:solidFill>
              </a:rPr>
              <a:t>	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Temat #1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b="1" dirty="0" smtClean="0"/>
              <a:t>Kościół </a:t>
            </a:r>
            <a:br>
              <a:rPr lang="pl-PL" b="1" dirty="0" smtClean="0"/>
            </a:br>
            <a:r>
              <a:rPr lang="pl-PL" b="1" dirty="0" smtClean="0"/>
              <a:t>		i jego służba jednania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71600" y="4460919"/>
            <a:ext cx="7086600" cy="1200329"/>
          </a:xfrm>
        </p:spPr>
        <p:txBody>
          <a:bodyPr/>
          <a:lstStyle/>
          <a:p>
            <a:pPr marL="0" indent="0" algn="r">
              <a:buNone/>
            </a:pPr>
            <a:r>
              <a:rPr lang="pl-PL" dirty="0" smtClean="0"/>
              <a:t>A wszystko to jest z Boga,</a:t>
            </a:r>
            <a:br>
              <a:rPr lang="pl-PL" dirty="0" smtClean="0"/>
            </a:br>
            <a:r>
              <a:rPr lang="pl-PL" dirty="0" smtClean="0"/>
              <a:t>który pojednał nas z sobą</a:t>
            </a:r>
            <a:br>
              <a:rPr lang="pl-PL" dirty="0" smtClean="0"/>
            </a:br>
            <a:r>
              <a:rPr lang="pl-PL" dirty="0" smtClean="0"/>
              <a:t>i zlecił nam posługę jednania.</a:t>
            </a:r>
            <a:br>
              <a:rPr lang="pl-PL" dirty="0" smtClean="0"/>
            </a:br>
            <a:r>
              <a:rPr lang="pl-PL" dirty="0" smtClean="0"/>
              <a:t>		2Kor 5:18</a:t>
            </a:r>
          </a:p>
        </p:txBody>
      </p:sp>
    </p:spTree>
    <p:extLst>
      <p:ext uri="{BB962C8B-B14F-4D97-AF65-F5344CB8AC3E}">
        <p14:creationId xmlns:p14="http://schemas.microsoft.com/office/powerpoint/2010/main" val="217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Na początku </a:t>
            </a:r>
            <a:r>
              <a:rPr lang="mr-IN" dirty="0" smtClean="0"/>
              <a:t>…</a:t>
            </a:r>
            <a:r>
              <a:rPr lang="pl-PL" dirty="0" smtClean="0"/>
              <a:t> (Gen 1:1</a:t>
            </a:r>
            <a:r>
              <a:rPr lang="pl-PL" dirty="0">
                <a:sym typeface="Wingdings"/>
              </a:rPr>
              <a:t>)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DOBRE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4571309" y="530120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i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Bóg widział wszystko, co uczynił, a 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było to </a:t>
            </a:r>
            <a:r>
              <a:rPr lang="pl-PL" b="1" i="1" u="sng" dirty="0">
                <a:solidFill>
                  <a:schemeClr val="accent1">
                    <a:lumMod val="50000"/>
                  </a:schemeClr>
                </a:solidFill>
              </a:rPr>
              <a:t>bardzo dobre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. I nastał wieczór i poranek, dzień szósty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1:31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682876" y="2420888"/>
            <a:ext cx="410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Na początku Bóg stworzył niebo </a:t>
            </a:r>
            <a:r>
              <a:rPr lang="pl-PL" i="1" smtClean="0">
                <a:solidFill>
                  <a:schemeClr val="accent1">
                    <a:lumMod val="50000"/>
                  </a:schemeClr>
                </a:solidFill>
              </a:rPr>
              <a:t>i ziemię.</a:t>
            </a:r>
            <a:endParaRPr lang="pl-PL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626674" y="3861048"/>
            <a:ext cx="511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i było </a:t>
            </a:r>
            <a:r>
              <a:rPr lang="pl-PL" b="1" i="1" u="sng" dirty="0" smtClean="0">
                <a:solidFill>
                  <a:schemeClr val="accent1">
                    <a:lumMod val="50000"/>
                  </a:schemeClr>
                </a:solidFill>
              </a:rPr>
              <a:t>dobre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1:4, 10, 12, 18, 21, 25, 31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Problem z grzechem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Wszyscy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bowiem zgrzeszyli i są pozbawieni chwały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11177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zgubione-odkupione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4716016" y="3284984"/>
            <a:ext cx="4066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23)</a:t>
            </a:r>
            <a:r>
              <a:rPr lang="pl-PL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 Wszyscy bowiem zgrzeszyli i są pozbawieni chwały Boga;</a:t>
            </a:r>
            <a:r>
              <a:rPr lang="pl-PL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r>
              <a:rPr lang="pl-PL" i="1" baseline="30000" dirty="0"/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24)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A zostają usprawiedliwieni darmo, z jego łaski, przez odkupienie, które jest w Jezusie Chrystusie.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(25)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Jego to Bóg ustanowił przebłaganiem przez wiarę w jego krew, aby okazać swoją sprawiedliwość przez odpuszczenie, w swojej cierpliwości, przedtem popełnionych grzechów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3:24</a:t>
            </a: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Wszyscy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bowiem zgrzeszyli i są pozbawieni chwały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19990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Metahistoria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7480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Inne słowa opisujące zbiory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800" b="1" dirty="0" smtClean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 smtClean="0">
                <a:solidFill>
                  <a:srgbClr val="2D3436"/>
                </a:solidFill>
              </a:rPr>
              <a:t>…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 smtClean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Inne słowa opisujące zbiory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400" b="1" dirty="0" smtClean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w grzechu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zbuntowane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martwe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złe, popsute</a:t>
            </a:r>
          </a:p>
          <a:p>
            <a:pPr marL="514350" indent="-514350">
              <a:buFont typeface="+mj-lt"/>
              <a:buAutoNum type="arabicPeriod"/>
            </a:pPr>
            <a:r>
              <a:rPr lang="mr-IN" sz="2400" dirty="0" smtClean="0">
                <a:solidFill>
                  <a:srgbClr val="2D3436"/>
                </a:solidFill>
              </a:rPr>
              <a:t>…</a:t>
            </a:r>
            <a:r>
              <a:rPr lang="pl-PL" sz="2400" dirty="0" smtClean="0">
                <a:solidFill>
                  <a:srgbClr val="2D3436"/>
                </a:solidFill>
              </a:rPr>
              <a:t>..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4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zbawione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wybawione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zapieczętowane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odrodzone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wykupione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err="1" smtClean="0">
                <a:solidFill>
                  <a:schemeClr val="tx1"/>
                </a:solidFill>
              </a:rPr>
              <a:t>usprawiedliwone</a:t>
            </a:r>
            <a:endParaRPr lang="pl-PL" sz="24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o</a:t>
            </a:r>
            <a:r>
              <a:rPr lang="pl-PL" sz="2400" dirty="0" smtClean="0">
                <a:solidFill>
                  <a:schemeClr val="tx1"/>
                </a:solidFill>
              </a:rPr>
              <a:t>dnowione</a:t>
            </a:r>
            <a:endParaRPr lang="pl-PL" sz="24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400" dirty="0" smtClean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7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Bóg pojednał nas z sobą i </a:t>
            </a:r>
            <a:r>
              <a:rPr lang="mr-IN" dirty="0" smtClean="0"/>
              <a:t>…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(2Kor 5:17-21)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540429" y="5192032"/>
            <a:ext cx="8352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2Kor 5:17-19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(17)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Tak więc kto jest w Chrystusie, nowym jest stworzeniem. Stare przeminęło — i nastało nowe!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b="1" i="1" u="sng" baseline="30000" dirty="0">
                <a:solidFill>
                  <a:schemeClr val="accent6">
                    <a:lumMod val="50000"/>
                  </a:schemeClr>
                </a:solidFill>
              </a:rPr>
              <a:t>18)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A wszystko to jest z Boga, który </a:t>
            </a: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(#1) nas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pojednał ze sobą przez Chrystusa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 i </a:t>
            </a: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(#2) zlecił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nam posługę pojednania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(19)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to znaczy, że Bóg w Chrystusie świat ze sobą jedna, nie poczytując ludziom ich upadków, i nam powierzył słowo pojednania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l-PL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Strzałka w prawo 10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06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Mój cel na to spotkanie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800" i="1" dirty="0" smtClean="0"/>
              <a:t>Trzymajmy </a:t>
            </a:r>
            <a:r>
              <a:rPr lang="pl-PL" sz="2800" i="1" dirty="0"/>
              <a:t>się niewzruszenie nadziei, którą wyznajemy, bo godny jest zaufania Ten, który dał obietnicę</a:t>
            </a:r>
            <a:r>
              <a:rPr lang="pl-PL" sz="2800" i="1" dirty="0" smtClean="0"/>
              <a:t>.</a:t>
            </a:r>
          </a:p>
          <a:p>
            <a:pPr marL="0" indent="0">
              <a:buNone/>
            </a:pPr>
            <a:r>
              <a:rPr lang="pl-PL" sz="2800" i="1" dirty="0" smtClean="0"/>
              <a:t>Troszczmy </a:t>
            </a:r>
            <a:r>
              <a:rPr lang="pl-PL" sz="2800" i="1" dirty="0"/>
              <a:t>się o siebie </a:t>
            </a:r>
            <a:r>
              <a:rPr lang="pl-PL" sz="2800" i="1" dirty="0" smtClean="0"/>
              <a:t>nawzajem, aby </a:t>
            </a:r>
            <a:r>
              <a:rPr lang="pl-PL" sz="2800" b="1" i="1" dirty="0" smtClean="0"/>
              <a:t>zachęcać się do </a:t>
            </a:r>
            <a:r>
              <a:rPr lang="pl-PL" sz="2800" b="1" i="1" dirty="0"/>
              <a:t>miłości i do dobrych </a:t>
            </a:r>
            <a:r>
              <a:rPr lang="pl-PL" sz="2800" b="1" i="1" dirty="0" smtClean="0"/>
              <a:t>uczynków</a:t>
            </a:r>
            <a:r>
              <a:rPr lang="pl-PL" sz="2800" i="1" dirty="0" smtClean="0"/>
              <a:t>, nie opuszczając naszych </a:t>
            </a:r>
            <a:r>
              <a:rPr lang="pl-PL" sz="2800" i="1" dirty="0"/>
              <a:t>wspólnych zebrań, jak się to stało zwyczajem niektórych, ale zachęcajmy się nawzajem, i to tym bardziej, im wyraźniej widzicie, że zbliża się </a:t>
            </a:r>
            <a:r>
              <a:rPr lang="pl-PL" sz="2800" i="1" dirty="0" smtClean="0"/>
              <a:t>ten dzień.</a:t>
            </a:r>
          </a:p>
          <a:p>
            <a:pPr marL="0" indent="0" algn="r">
              <a:buNone/>
            </a:pPr>
            <a:r>
              <a:rPr lang="pl-PL" sz="2000" dirty="0" smtClean="0"/>
              <a:t>(List do Hebrajczyków 10:23-25)</a:t>
            </a:r>
            <a:endParaRPr lang="pl-PL" sz="2000" dirty="0"/>
          </a:p>
        </p:txBody>
      </p:sp>
      <p:sp>
        <p:nvSpPr>
          <p:cNvPr id="4" name="PoleTekstowe 3"/>
          <p:cNvSpPr txBox="1"/>
          <p:nvPr/>
        </p:nvSpPr>
        <p:spPr>
          <a:xfrm rot="21236295">
            <a:off x="796154" y="5635026"/>
            <a:ext cx="525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Dobro</a:t>
            </a:r>
            <a:r>
              <a:rPr lang="pl-PL" sz="2400" dirty="0" smtClean="0">
                <a:solidFill>
                  <a:srgbClr val="C00000"/>
                </a:solidFill>
              </a:rPr>
              <a:t> to stan rzeczy, w którym Stwórca chciałby aby się one znajdowały.</a:t>
            </a:r>
            <a:endParaRPr lang="pl-PL" sz="2400" dirty="0">
              <a:solidFill>
                <a:srgbClr val="C00000"/>
              </a:solidFill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1331640" y="3573016"/>
            <a:ext cx="1152128" cy="2304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195736" y="3573016"/>
            <a:ext cx="12961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7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Bóg zlecił nam posługę pojednania.</a:t>
            </a:r>
            <a:br>
              <a:rPr lang="pl-PL" dirty="0" smtClean="0"/>
            </a:br>
            <a:r>
              <a:rPr lang="pl-PL" dirty="0" smtClean="0"/>
              <a:t>Zadanie kościoła. </a:t>
            </a:r>
            <a:r>
              <a:rPr lang="pl-PL" dirty="0"/>
              <a:t>(2Kor 5:17-21)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mtClean="0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Kościół</a:t>
            </a:r>
            <a:br>
              <a:rPr lang="pl-PL" smtClean="0"/>
            </a:br>
            <a:r>
              <a:rPr lang="pl-PL" smtClean="0"/>
              <a:t>Ciało </a:t>
            </a:r>
            <a:r>
              <a:rPr lang="pl-PL" dirty="0" smtClean="0"/>
              <a:t>Chrystusa</a:t>
            </a:r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Łuk 3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Łuk 1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323528" y="5059050"/>
            <a:ext cx="8604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2Kor 5:18b-21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Bóg (</a:t>
            </a:r>
            <a:r>
              <a:rPr lang="mr-IN" b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pl-PL" i="1" baseline="30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b="1" i="1" dirty="0" smtClean="0">
                <a:solidFill>
                  <a:schemeClr val="accent6">
                    <a:lumMod val="50000"/>
                  </a:schemeClr>
                </a:solidFill>
              </a:rPr>
              <a:t>pojednał nas (</a:t>
            </a:r>
            <a:r>
              <a:rPr lang="mr-IN" b="1" i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i="1" dirty="0" smtClean="0">
                <a:solidFill>
                  <a:schemeClr val="accent6">
                    <a:lumMod val="50000"/>
                  </a:schemeClr>
                </a:solidFill>
              </a:rPr>
              <a:t>) i zlecił  nam 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</a:rPr>
              <a:t>posługę pojednania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, (</a:t>
            </a:r>
            <a:r>
              <a:rPr lang="mr-IN" i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l-PL" i="1" baseline="300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20)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Dlatego w miejsce Chrystusa głosimy poselstwo jakby samego Boga, który przez nas kieruje do ludzi wezwanie. 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W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miejsce Chrystusa błagamy: Pojednajcie się z Bogiem.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(21)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On Tego, który nie poznał grzechu, za nas uczynił grzechem, abyśmy my w Nim stali się sprawiedliwością Boga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l-PL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Strzałka w prawo 19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99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Moje pojednanie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mtClean="0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Kościół</a:t>
            </a:r>
            <a:br>
              <a:rPr lang="pl-PL" smtClean="0"/>
            </a:br>
            <a:r>
              <a:rPr lang="pl-PL" smtClean="0"/>
              <a:t>Ciało </a:t>
            </a:r>
            <a:r>
              <a:rPr lang="pl-PL" dirty="0" smtClean="0"/>
              <a:t>Chrystusa</a:t>
            </a:r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>
            <a:off x="3226813" y="4385830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Łuk 13"/>
          <p:cNvSpPr/>
          <p:nvPr/>
        </p:nvSpPr>
        <p:spPr>
          <a:xfrm>
            <a:off x="2987824" y="3573016"/>
            <a:ext cx="4668422" cy="1626503"/>
          </a:xfrm>
          <a:prstGeom prst="arc">
            <a:avLst>
              <a:gd name="adj1" fmla="val 10934779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683568" y="5013176"/>
            <a:ext cx="8129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W Nim i wy, gdy 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(#1)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</a:rPr>
              <a:t>usłyszeliście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Słowo prawdy, dobrą nowinę o waszym zbawieniu — i dzięki 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któremu (#2)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</a:rPr>
              <a:t>uwierzyliście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— zostaliście 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(#3)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</a:rPr>
              <a:t>opieczętowani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obiecanym Duchem Świętym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pl-PL" sz="2400" i="1" dirty="0" smtClean="0">
                <a:solidFill>
                  <a:schemeClr val="accent6">
                    <a:lumMod val="50000"/>
                  </a:schemeClr>
                </a:solidFill>
              </a:rPr>
              <a:t>Ef 1:!3 </a:t>
            </a:r>
            <a:r>
              <a:rPr lang="pl-PL" sz="2400" i="1" dirty="0" err="1" smtClean="0">
                <a:solidFill>
                  <a:schemeClr val="accent6">
                    <a:lumMod val="50000"/>
                  </a:schemeClr>
                </a:solidFill>
              </a:rPr>
              <a:t>eib</a:t>
            </a:r>
            <a:endParaRPr lang="pl-PL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8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899592" y="1772815"/>
            <a:ext cx="7632848" cy="32142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8" t="31811" r="30558" b="31990"/>
          <a:stretch/>
        </p:blipFill>
        <p:spPr>
          <a:xfrm>
            <a:off x="4139952" y="404663"/>
            <a:ext cx="3096344" cy="583882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sp>
        <p:nvSpPr>
          <p:cNvPr id="2" name="PoleTekstowe 1"/>
          <p:cNvSpPr txBox="1"/>
          <p:nvPr/>
        </p:nvSpPr>
        <p:spPr>
          <a:xfrm>
            <a:off x="35496" y="5131058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2060"/>
                </a:solidFill>
              </a:rPr>
              <a:t>Około godziny dziewiątej Jezus zawołał </a:t>
            </a:r>
            <a:r>
              <a:rPr lang="pl-PL" i="1" dirty="0" smtClean="0">
                <a:solidFill>
                  <a:srgbClr val="002060"/>
                </a:solidFill>
              </a:rPr>
              <a:t/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donośnym </a:t>
            </a:r>
            <a:r>
              <a:rPr lang="pl-PL" i="1" dirty="0">
                <a:solidFill>
                  <a:srgbClr val="002060"/>
                </a:solidFill>
              </a:rPr>
              <a:t>głosem: </a:t>
            </a:r>
            <a:r>
              <a:rPr lang="pl-PL" i="1" dirty="0" smtClean="0">
                <a:solidFill>
                  <a:srgbClr val="002060"/>
                </a:solidFill>
              </a:rPr>
              <a:t> 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Eli</a:t>
            </a:r>
            <a:r>
              <a:rPr lang="pl-PL" i="1" dirty="0">
                <a:solidFill>
                  <a:srgbClr val="002060"/>
                </a:solidFill>
              </a:rPr>
              <a:t>, Eli, </a:t>
            </a:r>
            <a:r>
              <a:rPr lang="pl-PL" i="1" dirty="0" err="1">
                <a:solidFill>
                  <a:srgbClr val="002060"/>
                </a:solidFill>
              </a:rPr>
              <a:t>lema</a:t>
            </a:r>
            <a:r>
              <a:rPr lang="pl-PL" i="1" dirty="0">
                <a:solidFill>
                  <a:srgbClr val="002060"/>
                </a:solidFill>
              </a:rPr>
              <a:t> </a:t>
            </a:r>
            <a:r>
              <a:rPr lang="pl-PL" i="1" dirty="0" err="1">
                <a:solidFill>
                  <a:srgbClr val="002060"/>
                </a:solidFill>
              </a:rPr>
              <a:t>sabachthani</a:t>
            </a:r>
            <a:r>
              <a:rPr lang="pl-PL" i="1" dirty="0">
                <a:solidFill>
                  <a:srgbClr val="002060"/>
                </a:solidFill>
              </a:rPr>
              <a:t>?, </a:t>
            </a:r>
            <a:r>
              <a:rPr lang="pl-PL" i="1" dirty="0" smtClean="0">
                <a:solidFill>
                  <a:srgbClr val="002060"/>
                </a:solidFill>
              </a:rPr>
              <a:t/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to </a:t>
            </a:r>
            <a:r>
              <a:rPr lang="pl-PL" i="1" dirty="0">
                <a:solidFill>
                  <a:srgbClr val="002060"/>
                </a:solidFill>
              </a:rPr>
              <a:t>znaczy: </a:t>
            </a:r>
            <a:r>
              <a:rPr lang="pl-PL" i="1" dirty="0" smtClean="0">
                <a:solidFill>
                  <a:srgbClr val="002060"/>
                </a:solidFill>
              </a:rPr>
              <a:t/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b="1" i="1" dirty="0" smtClean="0">
                <a:solidFill>
                  <a:srgbClr val="002060"/>
                </a:solidFill>
              </a:rPr>
              <a:t>	Boże </a:t>
            </a:r>
            <a:r>
              <a:rPr lang="pl-PL" b="1" i="1" dirty="0">
                <a:solidFill>
                  <a:srgbClr val="002060"/>
                </a:solidFill>
              </a:rPr>
              <a:t>mój, Boże mój, czemuś Mnie opuścił</a:t>
            </a:r>
            <a:r>
              <a:rPr lang="pl-PL" b="1" i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pl-PL" i="1" dirty="0" smtClean="0">
                <a:solidFill>
                  <a:srgbClr val="002060"/>
                </a:solidFill>
              </a:rPr>
              <a:t>(Mt 27:46)</a:t>
            </a:r>
            <a:endParaRPr lang="pl-PL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8350696" cy="180263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Temat #2.1:</a:t>
            </a:r>
            <a:br>
              <a:rPr lang="pl-PL" dirty="0" smtClean="0"/>
            </a:br>
            <a:r>
              <a:rPr lang="pl-PL" b="1" dirty="0" smtClean="0"/>
              <a:t>Wielkie Posłannictwo, </a:t>
            </a:r>
            <a:br>
              <a:rPr lang="pl-PL" b="1" dirty="0" smtClean="0"/>
            </a:br>
            <a:r>
              <a:rPr lang="pl-PL" b="1" dirty="0" smtClean="0"/>
              <a:t>		czyli czynienie uczniów </a:t>
            </a:r>
            <a:br>
              <a:rPr lang="pl-PL" b="1" dirty="0" smtClean="0"/>
            </a:br>
            <a:r>
              <a:rPr lang="pl-PL" b="1" dirty="0" smtClean="0"/>
              <a:t>				jako metoda Mistrza.</a:t>
            </a:r>
            <a:endParaRPr lang="pl-PL" b="1" dirty="0"/>
          </a:p>
        </p:txBody>
      </p:sp>
      <p:sp>
        <p:nvSpPr>
          <p:cNvPr id="3" name="PoleTekstowe 2"/>
          <p:cNvSpPr txBox="1"/>
          <p:nvPr/>
        </p:nvSpPr>
        <p:spPr>
          <a:xfrm>
            <a:off x="4139952" y="4566027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Jezus powiedział: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Idąc więc, uczyńcie uczniami wszystkie narody, chrzcząc je w imię Ojca i Syna, i Ducha Świętego, ucząc ich przestrzegać wszystkiego, co wam przykazałem.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	(Mt 28:19)</a:t>
            </a:r>
            <a:endParaRPr lang="pl-PL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 Jezus </a:t>
            </a:r>
            <a:r>
              <a:rPr lang="pl-PL" dirty="0" smtClean="0"/>
              <a:t>przed wniebowstąpieniem</a:t>
            </a:r>
            <a:br>
              <a:rPr lang="pl-PL" dirty="0" smtClean="0"/>
            </a:br>
            <a:r>
              <a:rPr lang="pl-PL" dirty="0" smtClean="0"/>
              <a:t>nakazał swoim uczniom</a:t>
            </a:r>
            <a:r>
              <a:rPr lang="pl-PL" dirty="0" smtClean="0"/>
              <a:t>?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457200" y="2060848"/>
            <a:ext cx="7632848" cy="3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Co Jezus przed wniebowstąpieniem</a:t>
            </a:r>
            <a:br>
              <a:rPr lang="pl-PL" dirty="0"/>
            </a:br>
            <a:r>
              <a:rPr lang="pl-PL" dirty="0"/>
              <a:t>nakazał swoim uczniom?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Mt 28:18-20 bt5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Wtedy Jezus podszedł do nich i przemówił tymi słowami: Dana Mi jest wszelka władza w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więc i nauczajcie wszystkie narody, udzielając im chrztu w imię Ojca i Syna, i Ducha Świętego. </a:t>
            </a:r>
            <a:r>
              <a:rPr lang="pl-PL" sz="1800" i="1" baseline="30000" dirty="0"/>
              <a:t>(20)</a:t>
            </a:r>
            <a:r>
              <a:rPr lang="pl-PL" sz="1800" i="1" dirty="0"/>
              <a:t> Uczcie je zachowywać wszystko, co wam przykazałem. A oto Ja jestem z wami przez wszystkie dni, aż do skończenia świata.</a:t>
            </a:r>
            <a:endParaRPr lang="pl-PL" sz="1800" dirty="0"/>
          </a:p>
          <a:p>
            <a:pPr marL="0" indent="0">
              <a:buNone/>
            </a:pPr>
            <a:r>
              <a:rPr lang="pl-PL" sz="1800" b="1" dirty="0" smtClean="0"/>
              <a:t>Mt </a:t>
            </a:r>
            <a:r>
              <a:rPr lang="pl-PL" sz="1800" b="1" dirty="0"/>
              <a:t>28:18-20 </a:t>
            </a:r>
            <a:r>
              <a:rPr lang="pl-PL" sz="1800" b="1" dirty="0" err="1"/>
              <a:t>bw</a:t>
            </a:r>
            <a:r>
              <a:rPr lang="pl-PL" sz="1800" b="1" dirty="0"/>
              <a:t/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przystąpiwszy, rzekł do nich te słowa: Dana mi jest wszelka moc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tedy i 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je przestrzegać wszystkie go, co wam przykazałem. A oto Ja jestem z wami po wszystkie dni aż do skończenia świata</a:t>
            </a:r>
            <a:r>
              <a:rPr lang="pl-PL" sz="1800" i="1" dirty="0" smtClean="0"/>
              <a:t>.</a:t>
            </a:r>
          </a:p>
          <a:p>
            <a:pPr marL="0" indent="0">
              <a:buNone/>
            </a:pPr>
            <a:r>
              <a:rPr lang="pl-PL" sz="1800" b="1" dirty="0"/>
              <a:t>Mt 28:18-20 </a:t>
            </a:r>
            <a:r>
              <a:rPr lang="pl-PL" sz="1800" b="1" dirty="0" err="1"/>
              <a:t>tpnt</a:t>
            </a:r>
            <a:r>
              <a:rPr lang="pl-PL" sz="1800" b="1" dirty="0"/>
              <a:t/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podszedł, i mówiąc do nich, powiedział: Dana mi jest wszelka władza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Idąc więc, uczyńcie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ich przestrzegać wszystkiego, co wam przykazałem. A oto ja jestem z wami po wszystkie dni aż do końca tego wieku. Amen</a:t>
            </a:r>
            <a:r>
              <a:rPr lang="pl-PL" sz="1800" i="1" dirty="0" smtClean="0"/>
              <a:t>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358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</a:t>
            </a:r>
            <a:r>
              <a:rPr lang="pl-PL" dirty="0" smtClean="0"/>
              <a:t>zgubione-odkupione</a:t>
            </a:r>
            <a:br>
              <a:rPr lang="pl-PL" dirty="0" smtClean="0"/>
            </a:br>
            <a:r>
              <a:rPr lang="pl-PL" dirty="0" smtClean="0"/>
              <a:t>to nasz podział świata! </a:t>
            </a:r>
            <a:r>
              <a:rPr lang="pl-PL" b="1" dirty="0" smtClean="0"/>
              <a:t>Tym żyjemy!</a:t>
            </a:r>
            <a:endParaRPr lang="pl-PL" b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ZBAWIONE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prawo 9"/>
          <p:cNvSpPr/>
          <p:nvPr/>
        </p:nvSpPr>
        <p:spPr>
          <a:xfrm>
            <a:off x="2915816" y="4221088"/>
            <a:ext cx="3168351" cy="1856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Zbawienie, odkupienie, zapieczętowanie Duchem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5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Wielkie Posłannictwo </a:t>
            </a:r>
            <a:r>
              <a:rPr lang="mr-IN" sz="3200" dirty="0" smtClean="0"/>
              <a:t>–</a:t>
            </a:r>
            <a:r>
              <a:rPr lang="pl-PL" sz="3200" dirty="0" smtClean="0"/>
              <a:t> Mt 28:18-20 </a:t>
            </a:r>
            <a:r>
              <a:rPr lang="pl-PL" sz="3200" dirty="0" err="1" smtClean="0"/>
              <a:t>tpnp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1412776"/>
            <a:ext cx="4611530" cy="49685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5251418" y="1340767"/>
            <a:ext cx="36410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Często nie rozróżnia się pomiędzy czasownikiem, pełniącym tu funkcje orzeczenia a imiesłowami, które mówią co i jak mamy robić.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Czasownik: </a:t>
            </a:r>
            <a:r>
              <a:rPr lang="pl-PL" b="1" i="1" u="sng" dirty="0"/>
              <a:t>u</a:t>
            </a:r>
            <a:r>
              <a:rPr lang="pl-PL" b="1" i="1" dirty="0"/>
              <a:t>czyńcie</a:t>
            </a:r>
            <a:r>
              <a:rPr lang="pl-PL" i="1" dirty="0"/>
              <a:t> </a:t>
            </a:r>
            <a:r>
              <a:rPr lang="pl-PL" i="1" dirty="0" smtClean="0"/>
              <a:t>uczniami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 smtClean="0"/>
              <a:t>i </a:t>
            </a:r>
            <a:r>
              <a:rPr lang="pl-PL" dirty="0"/>
              <a:t>już wiemy, co mamy </a:t>
            </a:r>
            <a:r>
              <a:rPr lang="pl-PL" dirty="0" smtClean="0"/>
              <a:t>robić.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 smtClean="0"/>
              <a:t>Forma dokonana!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Imiesłowy </a:t>
            </a:r>
            <a:r>
              <a:rPr lang="pl-PL" dirty="0"/>
              <a:t>abyśmy wiedzieli jak się to </a:t>
            </a:r>
            <a:r>
              <a:rPr lang="pl-PL" dirty="0" smtClean="0"/>
              <a:t>robi: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 smtClean="0"/>
              <a:t>Idąc</a:t>
            </a:r>
            <a:r>
              <a:rPr lang="pl-PL" i="1" dirty="0"/>
              <a:t> </a:t>
            </a:r>
            <a:r>
              <a:rPr lang="pl-PL" i="1" dirty="0" smtClean="0"/>
              <a:t>więc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 smtClean="0"/>
              <a:t>chrzcząc</a:t>
            </a:r>
            <a:r>
              <a:rPr lang="pl-PL" i="1" dirty="0"/>
              <a:t> </a:t>
            </a:r>
            <a:r>
              <a:rPr lang="pl-PL" i="1" dirty="0" smtClean="0"/>
              <a:t>je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 smtClean="0"/>
              <a:t>ucząc</a:t>
            </a:r>
            <a:r>
              <a:rPr lang="pl-PL" i="1" dirty="0"/>
              <a:t> ich </a:t>
            </a:r>
            <a:r>
              <a:rPr lang="pl-PL" i="1" dirty="0" smtClean="0"/>
              <a:t>przestrzegać</a:t>
            </a:r>
          </a:p>
          <a:p>
            <a:pPr marL="285750" indent="-285750">
              <a:buFont typeface="Arial" charset="0"/>
              <a:buChar char="•"/>
            </a:pPr>
            <a:endParaRPr lang="pl-PL" dirty="0" smtClean="0"/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Ucząc je </a:t>
            </a:r>
            <a:r>
              <a:rPr lang="pl-PL" i="1" dirty="0" smtClean="0"/>
              <a:t>przestrzegać</a:t>
            </a:r>
            <a:r>
              <a:rPr lang="pl-PL" dirty="0" smtClean="0"/>
              <a:t> albo </a:t>
            </a:r>
            <a:r>
              <a:rPr lang="pl-PL" i="1" dirty="0" smtClean="0"/>
              <a:t>zachowywać</a:t>
            </a:r>
            <a:r>
              <a:rPr lang="pl-PL" dirty="0" smtClean="0"/>
              <a:t> </a:t>
            </a:r>
            <a:r>
              <a:rPr lang="mr-IN" dirty="0" smtClean="0"/>
              <a:t>–</a:t>
            </a:r>
            <a:r>
              <a:rPr lang="pl-PL" dirty="0" smtClean="0"/>
              <a:t> atak na to słowo.</a:t>
            </a: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 smtClean="0"/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Jeszcze </a:t>
            </a:r>
            <a:r>
              <a:rPr lang="pl-PL" dirty="0"/>
              <a:t>raz - czynienie uczniów jest najważniejsze, bo to jest poleceniem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179512" y="951111"/>
            <a:ext cx="392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Przekład Toruński, wyd. 2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Zadanie uczynić uczniów </a:t>
            </a:r>
            <a:br>
              <a:rPr lang="pl-PL" dirty="0" smtClean="0"/>
            </a:br>
            <a:r>
              <a:rPr lang="pl-PL" dirty="0" smtClean="0"/>
              <a:t>		spośród wszystkich narodów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9"/>
          <p:cNvSpPr/>
          <p:nvPr/>
        </p:nvSpPr>
        <p:spPr>
          <a:xfrm>
            <a:off x="694893" y="2276873"/>
            <a:ext cx="3537310" cy="42101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mtClean="0"/>
              <a:t>Zgubieni ludzie</a:t>
            </a:r>
            <a:endParaRPr lang="pl-PL" dirty="0"/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 smtClean="0">
                <a:solidFill>
                  <a:srgbClr val="2D3436"/>
                </a:solidFill>
              </a:rPr>
              <a:t>Niemowlak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2924945"/>
            <a:ext cx="1656956" cy="248104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Uczynieni</a:t>
            </a:r>
          </a:p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43711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Łuk 24"/>
          <p:cNvSpPr/>
          <p:nvPr/>
        </p:nvSpPr>
        <p:spPr>
          <a:xfrm>
            <a:off x="1619672" y="2675303"/>
            <a:ext cx="6522751" cy="1626503"/>
          </a:xfrm>
          <a:prstGeom prst="arc">
            <a:avLst>
              <a:gd name="adj1" fmla="val 11143457"/>
              <a:gd name="adj2" fmla="val 2153111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Łuk 27"/>
          <p:cNvSpPr/>
          <p:nvPr/>
        </p:nvSpPr>
        <p:spPr>
          <a:xfrm>
            <a:off x="3131840" y="2819319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5292080" y="407707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>
            <a:off x="5292079" y="479715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Łuk 15"/>
          <p:cNvSpPr/>
          <p:nvPr/>
        </p:nvSpPr>
        <p:spPr>
          <a:xfrm>
            <a:off x="5392998" y="3101967"/>
            <a:ext cx="2347354" cy="1487871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Łuk 16"/>
          <p:cNvSpPr/>
          <p:nvPr/>
        </p:nvSpPr>
        <p:spPr>
          <a:xfrm>
            <a:off x="5945960" y="3268542"/>
            <a:ext cx="1650376" cy="1096888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837870" y="3252205"/>
            <a:ext cx="24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Głoszenie słowa prawdy i dobrej nowiny.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PoleTekstowe 18"/>
          <p:cNvSpPr txBox="1"/>
          <p:nvPr/>
        </p:nvSpPr>
        <p:spPr>
          <a:xfrm>
            <a:off x="4955876" y="3707740"/>
            <a:ext cx="24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Uczenie przestrzegania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Strzałka w prawo 20"/>
          <p:cNvSpPr/>
          <p:nvPr/>
        </p:nvSpPr>
        <p:spPr>
          <a:xfrm>
            <a:off x="5678505" y="5262084"/>
            <a:ext cx="2349879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Wzrastanie, dojrzewanie,</a:t>
            </a:r>
            <a:br>
              <a:rPr lang="pl-PL" sz="1400" dirty="0" smtClean="0"/>
            </a:br>
            <a:r>
              <a:rPr lang="pl-PL" sz="1400" dirty="0" smtClean="0"/>
              <a:t>uświęcenie</a:t>
            </a:r>
            <a:endParaRPr lang="pl-PL" sz="1400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trzałka w prawo 5"/>
          <p:cNvSpPr/>
          <p:nvPr/>
        </p:nvSpPr>
        <p:spPr>
          <a:xfrm>
            <a:off x="2915817" y="5284302"/>
            <a:ext cx="2376264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Zbawienie, odkupienie, zapieczętowanie Duchem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0124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16" grpId="0" animBg="1"/>
      <p:bldP spid="17" grpId="0" animBg="1"/>
      <p:bldP spid="5" grpId="0"/>
      <p:bldP spid="19" grpId="0"/>
      <p:bldP spid="21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Dwie wizje kościoła</a:t>
            </a:r>
            <a:endParaRPr lang="pl-PL" dirty="0"/>
          </a:p>
        </p:txBody>
      </p:sp>
      <p:grpSp>
        <p:nvGrpSpPr>
          <p:cNvPr id="65" name="Grupa 64"/>
          <p:cNvGrpSpPr/>
          <p:nvPr/>
        </p:nvGrpSpPr>
        <p:grpSpPr>
          <a:xfrm>
            <a:off x="5310507" y="1964104"/>
            <a:ext cx="3024336" cy="3960440"/>
            <a:chOff x="395536" y="1916832"/>
            <a:chExt cx="3024336" cy="3960440"/>
          </a:xfrm>
        </p:grpSpPr>
        <p:sp>
          <p:nvSpPr>
            <p:cNvPr id="68" name="Zaokrąglony prostokąt 67"/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9" name="Łącznik prosty 68"/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69"/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wal 70"/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Owal 71"/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Owal 89"/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Owal 90"/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Owal 91"/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Owal 92"/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4" name="Łącznik prosty 93"/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Łącznik prosty 94"/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wal 95"/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Owal 96"/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8" name="Owal 97"/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Owal 98"/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0" name="Łącznik prosty 99"/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Łącznik prosty 100"/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wal 101"/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Owal 102"/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Owal 103"/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Owal 104"/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6" name="Łącznik prosty 105"/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Łącznik prosty 106"/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wal 107"/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Owal 108"/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Owal 109"/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Owal 110"/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Owal 111"/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13" name="Łącznik prosty 112"/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prosty 113"/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wal 114"/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6" name="Owal 115"/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Owal 116"/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8" name="Owal 117"/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9" name="Owal 118"/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0" name="Prostokąt 119"/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21" name="Grupa 120"/>
          <p:cNvGrpSpPr/>
          <p:nvPr/>
        </p:nvGrpSpPr>
        <p:grpSpPr>
          <a:xfrm>
            <a:off x="439147" y="2036112"/>
            <a:ext cx="3816424" cy="3816424"/>
            <a:chOff x="611560" y="2492896"/>
            <a:chExt cx="3816424" cy="3816424"/>
          </a:xfrm>
        </p:grpSpPr>
        <p:sp>
          <p:nvSpPr>
            <p:cNvPr id="122" name="Owal 121"/>
            <p:cNvSpPr/>
            <p:nvPr/>
          </p:nvSpPr>
          <p:spPr>
            <a:xfrm>
              <a:off x="611560" y="2492896"/>
              <a:ext cx="3816424" cy="381642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3" name="Owal 122"/>
            <p:cNvSpPr/>
            <p:nvPr/>
          </p:nvSpPr>
          <p:spPr>
            <a:xfrm>
              <a:off x="2397524" y="59492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Owal 123"/>
            <p:cNvSpPr/>
            <p:nvPr/>
          </p:nvSpPr>
          <p:spPr>
            <a:xfrm>
              <a:off x="2404642" y="26609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5" name="Owal 124"/>
            <p:cNvSpPr/>
            <p:nvPr/>
          </p:nvSpPr>
          <p:spPr>
            <a:xfrm>
              <a:off x="2203574" y="4017487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 smtClean="0">
                  <a:solidFill>
                    <a:srgbClr val="0070C0"/>
                  </a:solidFill>
                </a:rPr>
                <a:t>IC</a:t>
              </a:r>
              <a:endParaRPr lang="pl-PL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26" name="Owal 125"/>
            <p:cNvSpPr/>
            <p:nvPr/>
          </p:nvSpPr>
          <p:spPr>
            <a:xfrm>
              <a:off x="4043876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7" name="Owal 126"/>
            <p:cNvSpPr/>
            <p:nvPr/>
          </p:nvSpPr>
          <p:spPr>
            <a:xfrm>
              <a:off x="779644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8" name="Owal 127"/>
            <p:cNvSpPr/>
            <p:nvPr/>
          </p:nvSpPr>
          <p:spPr>
            <a:xfrm>
              <a:off x="995668" y="343143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9" name="Owal 128"/>
            <p:cNvSpPr/>
            <p:nvPr/>
          </p:nvSpPr>
          <p:spPr>
            <a:xfrm>
              <a:off x="1462991" y="29249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Owal 129"/>
            <p:cNvSpPr/>
            <p:nvPr/>
          </p:nvSpPr>
          <p:spPr>
            <a:xfrm>
              <a:off x="3170253" y="28770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Owal 130"/>
            <p:cNvSpPr/>
            <p:nvPr/>
          </p:nvSpPr>
          <p:spPr>
            <a:xfrm>
              <a:off x="3635896" y="321540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Owal 131"/>
            <p:cNvSpPr/>
            <p:nvPr/>
          </p:nvSpPr>
          <p:spPr>
            <a:xfrm>
              <a:off x="3883949" y="495665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3" name="Owal 132"/>
            <p:cNvSpPr/>
            <p:nvPr/>
          </p:nvSpPr>
          <p:spPr>
            <a:xfrm>
              <a:off x="3329959" y="56612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4" name="Owal 133"/>
            <p:cNvSpPr/>
            <p:nvPr/>
          </p:nvSpPr>
          <p:spPr>
            <a:xfrm>
              <a:off x="1781885" y="573927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5" name="Owal 134"/>
            <p:cNvSpPr/>
            <p:nvPr/>
          </p:nvSpPr>
          <p:spPr>
            <a:xfrm>
              <a:off x="886597" y="474063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Owal 135"/>
            <p:cNvSpPr/>
            <p:nvPr/>
          </p:nvSpPr>
          <p:spPr>
            <a:xfrm>
              <a:off x="1178362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37" name="Łącznik prosty 136"/>
            <p:cNvCxnSpPr/>
            <p:nvPr/>
          </p:nvCxnSpPr>
          <p:spPr>
            <a:xfrm>
              <a:off x="2404642" y="4149080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oleTekstowe 2"/>
          <p:cNvSpPr txBox="1"/>
          <p:nvPr/>
        </p:nvSpPr>
        <p:spPr>
          <a:xfrm>
            <a:off x="3203848" y="-459432"/>
            <a:ext cx="2106659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9600" b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?</a:t>
            </a:r>
            <a:endParaRPr lang="pl-PL" sz="49600" b="1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 smtClean="0"/>
              <a:t>Inspiracja i cel pracy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5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Idźcie i nauczajcie, (</a:t>
            </a:r>
            <a:r>
              <a:rPr lang="mr-IN" i="1" dirty="0" smtClean="0"/>
              <a:t>…</a:t>
            </a:r>
            <a:r>
              <a:rPr lang="pl-PL" i="1" dirty="0" smtClean="0"/>
              <a:t>) uczcie (</a:t>
            </a:r>
            <a:r>
              <a:rPr lang="mr-IN" i="1" dirty="0" smtClean="0"/>
              <a:t>…</a:t>
            </a:r>
            <a:r>
              <a:rPr lang="pl-PL" i="1" dirty="0" smtClean="0"/>
              <a:t>)</a:t>
            </a:r>
            <a:endParaRPr lang="pl-PL" i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4748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Biblia Tysiąclecia:</a:t>
            </a:r>
            <a:br>
              <a:rPr lang="pl-PL" sz="2400" dirty="0" smtClean="0"/>
            </a:br>
            <a:r>
              <a:rPr lang="pl-PL" sz="2400" i="1" dirty="0" smtClean="0"/>
              <a:t>Idźcie </a:t>
            </a:r>
            <a:r>
              <a:rPr lang="pl-PL" sz="2400" i="1" dirty="0"/>
              <a:t>więc i </a:t>
            </a:r>
            <a:r>
              <a:rPr lang="pl-PL" sz="2400" b="1" i="1" u="sng" dirty="0">
                <a:solidFill>
                  <a:srgbClr val="FF0000"/>
                </a:solidFill>
              </a:rPr>
              <a:t>nauczajcie</a:t>
            </a:r>
            <a:r>
              <a:rPr lang="pl-PL" sz="2400" i="1" dirty="0">
                <a:solidFill>
                  <a:srgbClr val="FF0000"/>
                </a:solidFill>
              </a:rPr>
              <a:t> </a:t>
            </a:r>
            <a:r>
              <a:rPr lang="pl-PL" sz="2400" i="1" dirty="0"/>
              <a:t>wszystkie narody, udzielając im chrztu w imię Ojca i Syna, i Ducha Świętego. </a:t>
            </a:r>
            <a:r>
              <a:rPr lang="pl-PL" sz="2400" i="1" dirty="0" smtClean="0"/>
              <a:t>Uczcie </a:t>
            </a:r>
            <a:r>
              <a:rPr lang="pl-PL" sz="2400" i="1" dirty="0"/>
              <a:t>je zachowywać wszystko, co wam przykazałem. 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395536" y="1916832"/>
            <a:ext cx="3024336" cy="3960440"/>
            <a:chOff x="395536" y="1916832"/>
            <a:chExt cx="3024336" cy="3960440"/>
          </a:xfrm>
        </p:grpSpPr>
        <p:sp>
          <p:nvSpPr>
            <p:cNvPr id="5" name="Zaokrąglony prostokąt 4"/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" name="Łącznik prosty 8"/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wal 27"/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Owal 28"/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/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Owal 30"/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Owal 32"/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/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5" name="Łącznik prosty 34"/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/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wal 38"/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/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/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/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43" name="Łącznik prosty 42"/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wal 44"/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Owal 45"/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/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/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1" name="Łącznik prosty 50"/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/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wal 52"/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Owal 53"/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Owal 55"/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Owal 56"/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Owal 57"/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9" name="Łącznik prosty 58"/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/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wal 60"/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Owal 61"/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Owal 62"/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Owal 63"/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Owal 65"/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/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8" name="Owal 67"/>
          <p:cNvSpPr/>
          <p:nvPr/>
        </p:nvSpPr>
        <p:spPr>
          <a:xfrm>
            <a:off x="3538228" y="5085184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Dowolny kształt 64"/>
          <p:cNvSpPr/>
          <p:nvPr/>
        </p:nvSpPr>
        <p:spPr>
          <a:xfrm>
            <a:off x="2555776" y="4293096"/>
            <a:ext cx="982452" cy="805218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6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Idąc uczyńcie uczniami (</a:t>
            </a:r>
            <a:r>
              <a:rPr lang="mr-IN" i="1" dirty="0" smtClean="0"/>
              <a:t>…</a:t>
            </a:r>
            <a:r>
              <a:rPr lang="pl-PL" i="1" dirty="0" smtClean="0"/>
              <a:t>) ucząc (</a:t>
            </a:r>
            <a:r>
              <a:rPr lang="mr-IN" i="1" dirty="0" smtClean="0"/>
              <a:t>…</a:t>
            </a:r>
            <a:r>
              <a:rPr lang="pl-PL" i="1" dirty="0" smtClean="0"/>
              <a:t>)</a:t>
            </a:r>
            <a:endParaRPr lang="pl-PL" i="1" dirty="0"/>
          </a:p>
        </p:txBody>
      </p:sp>
      <p:grpSp>
        <p:nvGrpSpPr>
          <p:cNvPr id="73" name="Grupa 72"/>
          <p:cNvGrpSpPr/>
          <p:nvPr/>
        </p:nvGrpSpPr>
        <p:grpSpPr>
          <a:xfrm>
            <a:off x="286747" y="1883712"/>
            <a:ext cx="3816424" cy="3816424"/>
            <a:chOff x="611560" y="2492896"/>
            <a:chExt cx="3816424" cy="3816424"/>
          </a:xfrm>
        </p:grpSpPr>
        <p:sp>
          <p:nvSpPr>
            <p:cNvPr id="74" name="Owal 73"/>
            <p:cNvSpPr/>
            <p:nvPr/>
          </p:nvSpPr>
          <p:spPr>
            <a:xfrm>
              <a:off x="611560" y="2492896"/>
              <a:ext cx="3816424" cy="381642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Owal 74"/>
            <p:cNvSpPr/>
            <p:nvPr/>
          </p:nvSpPr>
          <p:spPr>
            <a:xfrm>
              <a:off x="2397524" y="59492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Owal 75"/>
            <p:cNvSpPr/>
            <p:nvPr/>
          </p:nvSpPr>
          <p:spPr>
            <a:xfrm>
              <a:off x="2404642" y="26609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Owal 76"/>
            <p:cNvSpPr/>
            <p:nvPr/>
          </p:nvSpPr>
          <p:spPr>
            <a:xfrm>
              <a:off x="2203574" y="4017487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 smtClean="0">
                  <a:solidFill>
                    <a:srgbClr val="0070C0"/>
                  </a:solidFill>
                </a:rPr>
                <a:t>IC</a:t>
              </a:r>
              <a:endParaRPr lang="pl-PL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78" name="Owal 77"/>
            <p:cNvSpPr/>
            <p:nvPr/>
          </p:nvSpPr>
          <p:spPr>
            <a:xfrm>
              <a:off x="4043876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Owal 78"/>
            <p:cNvSpPr/>
            <p:nvPr/>
          </p:nvSpPr>
          <p:spPr>
            <a:xfrm>
              <a:off x="779644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Owal 79"/>
            <p:cNvSpPr/>
            <p:nvPr/>
          </p:nvSpPr>
          <p:spPr>
            <a:xfrm>
              <a:off x="995668" y="343143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Owal 80"/>
            <p:cNvSpPr/>
            <p:nvPr/>
          </p:nvSpPr>
          <p:spPr>
            <a:xfrm>
              <a:off x="1462991" y="29249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Owal 81"/>
            <p:cNvSpPr/>
            <p:nvPr/>
          </p:nvSpPr>
          <p:spPr>
            <a:xfrm>
              <a:off x="3170253" y="28770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Owal 82"/>
            <p:cNvSpPr/>
            <p:nvPr/>
          </p:nvSpPr>
          <p:spPr>
            <a:xfrm>
              <a:off x="3635896" y="321540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Owal 83"/>
            <p:cNvSpPr/>
            <p:nvPr/>
          </p:nvSpPr>
          <p:spPr>
            <a:xfrm>
              <a:off x="3883949" y="495665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Owal 84"/>
            <p:cNvSpPr/>
            <p:nvPr/>
          </p:nvSpPr>
          <p:spPr>
            <a:xfrm>
              <a:off x="3329959" y="56612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Owal 85"/>
            <p:cNvSpPr/>
            <p:nvPr/>
          </p:nvSpPr>
          <p:spPr>
            <a:xfrm>
              <a:off x="1781885" y="573927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Owal 86"/>
            <p:cNvSpPr/>
            <p:nvPr/>
          </p:nvSpPr>
          <p:spPr>
            <a:xfrm>
              <a:off x="886597" y="474063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Owal 87"/>
            <p:cNvSpPr/>
            <p:nvPr/>
          </p:nvSpPr>
          <p:spPr>
            <a:xfrm>
              <a:off x="1178362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9" name="Łącznik prosty 88"/>
            <p:cNvCxnSpPr/>
            <p:nvPr/>
          </p:nvCxnSpPr>
          <p:spPr>
            <a:xfrm>
              <a:off x="2404642" y="4149080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Owal 89"/>
          <p:cNvSpPr/>
          <p:nvPr/>
        </p:nvSpPr>
        <p:spPr>
          <a:xfrm>
            <a:off x="4211960" y="570013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Symbol zastępczy zawartości 3"/>
          <p:cNvSpPr txBox="1">
            <a:spLocks/>
          </p:cNvSpPr>
          <p:nvPr/>
        </p:nvSpPr>
        <p:spPr>
          <a:xfrm>
            <a:off x="4499992" y="1600200"/>
            <a:ext cx="447484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/>
              <a:t>Przekład Toruński:</a:t>
            </a:r>
          </a:p>
          <a:p>
            <a:pPr marL="0" indent="0">
              <a:buNone/>
            </a:pPr>
            <a:r>
              <a:rPr lang="pl-PL" sz="2400" i="1" dirty="0" smtClean="0"/>
              <a:t>Idąc </a:t>
            </a:r>
            <a:r>
              <a:rPr lang="pl-PL" sz="2400" i="1" dirty="0"/>
              <a:t>więc, </a:t>
            </a:r>
            <a:r>
              <a:rPr lang="pl-PL" sz="2400" b="1" i="1" u="sng" dirty="0"/>
              <a:t>uczyńcie uczniam</a:t>
            </a:r>
            <a:r>
              <a:rPr lang="pl-PL" sz="2400" i="1" dirty="0"/>
              <a:t>i wszystkie narody, chrzcząc je w imię Ojca i Syna, i Ducha </a:t>
            </a:r>
            <a:r>
              <a:rPr lang="pl-PL" sz="2400" i="1" dirty="0" smtClean="0"/>
              <a:t>Świętego,</a:t>
            </a:r>
            <a:r>
              <a:rPr lang="pl-PL" sz="2400" i="1" dirty="0"/>
              <a:t> </a:t>
            </a:r>
            <a:r>
              <a:rPr lang="pl-PL" sz="2400" i="1" dirty="0" smtClean="0"/>
              <a:t>ucząc </a:t>
            </a:r>
            <a:r>
              <a:rPr lang="pl-PL" sz="2400" i="1" dirty="0"/>
              <a:t>ich przestrzegać wszystkiego, co wam przykazałem.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3221170" y="5176000"/>
            <a:ext cx="1064227" cy="629264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8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Temat #3:</a:t>
            </a:r>
            <a:br>
              <a:rPr lang="pl-PL" dirty="0" smtClean="0"/>
            </a:br>
            <a:r>
              <a:rPr lang="pl-PL" b="1" dirty="0" smtClean="0"/>
              <a:t>Podział widoczny dla świata</a:t>
            </a:r>
            <a:br>
              <a:rPr lang="pl-PL" b="1" dirty="0" smtClean="0"/>
            </a:br>
            <a:r>
              <a:rPr lang="pl-PL" b="1" dirty="0"/>
              <a:t>	</a:t>
            </a:r>
            <a:r>
              <a:rPr lang="pl-PL" b="1" dirty="0" smtClean="0"/>
              <a:t>i przez świat proponowany.</a:t>
            </a:r>
            <a:endParaRPr lang="pl-PL" b="1" dirty="0"/>
          </a:p>
        </p:txBody>
      </p:sp>
      <p:sp>
        <p:nvSpPr>
          <p:cNvPr id="2" name="PoleTekstowe 1"/>
          <p:cNvSpPr txBox="1"/>
          <p:nvPr/>
        </p:nvSpPr>
        <p:spPr>
          <a:xfrm>
            <a:off x="3779912" y="450912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Nie bierzcie więc wzoru z tego świata, lecz przemieniajcie się przez odnowienie umysłu abyście umieli rozpoznać co jest dobre </a:t>
            </a:r>
            <a:r>
              <a:rPr lang="mr-IN" i="1" dirty="0" smtClean="0"/>
              <a:t>…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		</a:t>
            </a:r>
            <a:r>
              <a:rPr lang="pl-PL" i="1" dirty="0" err="1" smtClean="0"/>
              <a:t>Rz</a:t>
            </a:r>
            <a:r>
              <a:rPr lang="pl-PL" i="1" dirty="0" smtClean="0"/>
              <a:t> 12.2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8871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Podział widoczny dla ducha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		Tym żyjemy, to czujemy.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</a:t>
            </a:r>
            <a:endParaRPr lang="pl-PL" sz="11500" b="1" dirty="0"/>
          </a:p>
        </p:txBody>
      </p:sp>
    </p:spTree>
    <p:extLst>
      <p:ext uri="{BB962C8B-B14F-4D97-AF65-F5344CB8AC3E}">
        <p14:creationId xmlns:p14="http://schemas.microsoft.com/office/powerpoint/2010/main" val="809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ZBAWIONE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4716016" y="3356992"/>
            <a:ext cx="39047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Ef 1:14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mr-IN" i="1" dirty="0" smtClean="0">
                <a:solidFill>
                  <a:srgbClr val="C00000"/>
                </a:solidFill>
              </a:rPr>
              <a:t>…</a:t>
            </a:r>
            <a:r>
              <a:rPr lang="pl-PL" i="1" dirty="0" smtClean="0">
                <a:solidFill>
                  <a:srgbClr val="C00000"/>
                </a:solidFill>
              </a:rPr>
              <a:t> zostaliście </a:t>
            </a:r>
            <a:r>
              <a:rPr lang="pl-PL" b="1" i="1" dirty="0" smtClean="0">
                <a:solidFill>
                  <a:srgbClr val="C00000"/>
                </a:solidFill>
              </a:rPr>
              <a:t>zapieczętowani</a:t>
            </a:r>
            <a:r>
              <a:rPr lang="pl-PL" i="1" dirty="0" smtClean="0">
                <a:solidFill>
                  <a:srgbClr val="C00000"/>
                </a:solidFill>
              </a:rPr>
              <a:t> obiecanym </a:t>
            </a:r>
            <a:r>
              <a:rPr lang="pl-PL" b="1" i="1" dirty="0" smtClean="0">
                <a:solidFill>
                  <a:srgbClr val="C00000"/>
                </a:solidFill>
              </a:rPr>
              <a:t>Duchem</a:t>
            </a:r>
            <a:r>
              <a:rPr lang="pl-PL" i="1" dirty="0" smtClean="0">
                <a:solidFill>
                  <a:srgbClr val="C00000"/>
                </a:solidFill>
              </a:rPr>
              <a:t>, który jest zadatkiem nabytej własności na dzień odkupienia</a:t>
            </a:r>
            <a:r>
              <a:rPr lang="mr-IN" i="1" dirty="0" smtClean="0">
                <a:solidFill>
                  <a:srgbClr val="C00000"/>
                </a:solidFill>
              </a:rPr>
              <a:t>…</a:t>
            </a:r>
            <a:endParaRPr lang="pl-PL" i="1" dirty="0" smtClean="0">
              <a:solidFill>
                <a:srgbClr val="C00000"/>
              </a:solidFill>
            </a:endParaRPr>
          </a:p>
          <a:p>
            <a:endParaRPr lang="pl-PL" i="1" dirty="0" smtClean="0">
              <a:solidFill>
                <a:srgbClr val="C00000"/>
              </a:solidFill>
            </a:endParaRPr>
          </a:p>
          <a:p>
            <a:r>
              <a:rPr lang="pl-PL" b="1" dirty="0" smtClean="0">
                <a:solidFill>
                  <a:srgbClr val="C00000"/>
                </a:solidFill>
              </a:rPr>
              <a:t>2Kor2:15</a:t>
            </a:r>
            <a:endParaRPr lang="pl-PL" b="1" dirty="0">
              <a:solidFill>
                <a:srgbClr val="C00000"/>
              </a:solidFill>
            </a:endParaRPr>
          </a:p>
          <a:p>
            <a:r>
              <a:rPr lang="pl-PL" i="1" dirty="0" smtClean="0">
                <a:solidFill>
                  <a:srgbClr val="C00000"/>
                </a:solidFill>
              </a:rPr>
              <a:t>Bóg </a:t>
            </a:r>
            <a:r>
              <a:rPr lang="pl-PL" i="1" dirty="0">
                <a:solidFill>
                  <a:srgbClr val="C00000"/>
                </a:solidFill>
              </a:rPr>
              <a:t>sprawił, że jesteśmy dla Niego </a:t>
            </a:r>
            <a:r>
              <a:rPr lang="pl-PL" b="1" i="1" dirty="0">
                <a:solidFill>
                  <a:srgbClr val="C00000"/>
                </a:solidFill>
              </a:rPr>
              <a:t>zapachem Chrystusa</a:t>
            </a:r>
            <a:r>
              <a:rPr lang="pl-PL" i="1" dirty="0">
                <a:solidFill>
                  <a:srgbClr val="C00000"/>
                </a:solidFill>
              </a:rPr>
              <a:t> — zarówno wśród tych, którzy dostępują zbawienia, jak i tych, którzy giną</a:t>
            </a:r>
            <a:r>
              <a:rPr lang="pl-PL" i="1" dirty="0" smtClean="0">
                <a:solidFill>
                  <a:srgbClr val="C00000"/>
                </a:solidFill>
              </a:rPr>
              <a:t>.</a:t>
            </a:r>
            <a:endParaRPr lang="pl-PL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świata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1</a:t>
            </a:r>
            <a:endParaRPr lang="pl-PL" sz="11500" b="1" dirty="0"/>
          </a:p>
        </p:txBody>
      </p:sp>
      <p:sp>
        <p:nvSpPr>
          <p:cNvPr id="9" name="PoleTekstowe 8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2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25152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0" name="Strzałka w lewo i prawo 9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121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 i </a:t>
            </a:r>
            <a:r>
              <a:rPr lang="mr-IN" dirty="0" smtClean="0"/>
              <a:t>…</a:t>
            </a:r>
            <a:r>
              <a:rPr lang="pl-PL" dirty="0" smtClean="0"/>
              <a:t> 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Chrześcijanie</a:t>
            </a:r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Chrześcijanin </a:t>
            </a:r>
            <a:r>
              <a:rPr lang="mr-IN" dirty="0" smtClean="0"/>
              <a:t>–</a:t>
            </a:r>
            <a:r>
              <a:rPr lang="pl-PL" dirty="0" smtClean="0"/>
              <a:t> czyje to pojęcie?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499814" y="2087816"/>
            <a:ext cx="81429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Dz</a:t>
            </a:r>
            <a:r>
              <a:rPr lang="pl-PL" b="1" dirty="0" smtClean="0"/>
              <a:t> 26:27n </a:t>
            </a:r>
            <a:r>
              <a:rPr lang="pl-PL" b="1" dirty="0" err="1"/>
              <a:t>eib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 smtClean="0"/>
              <a:t>Paweł rzekł do króla: Królu</a:t>
            </a:r>
            <a:r>
              <a:rPr lang="pl-PL" i="1" dirty="0"/>
              <a:t> </a:t>
            </a:r>
            <a:r>
              <a:rPr lang="pl-PL" i="1" dirty="0" err="1"/>
              <a:t>Agryppo</a:t>
            </a:r>
            <a:r>
              <a:rPr lang="pl-PL" i="1" dirty="0"/>
              <a:t>, czy wierzysz Prorokom? Wiem, że wierzysz. </a:t>
            </a:r>
            <a:r>
              <a:rPr lang="pl-PL" i="1" dirty="0" err="1"/>
              <a:t>Agryppa</a:t>
            </a:r>
            <a:r>
              <a:rPr lang="pl-PL" i="1" dirty="0"/>
              <a:t> na to do Pawła: Zaraz mnie przekonasz, bym został </a:t>
            </a:r>
            <a:r>
              <a:rPr lang="pl-PL" b="1" i="1" u="sng" dirty="0"/>
              <a:t>chrześcijaninem</a:t>
            </a:r>
            <a:r>
              <a:rPr lang="pl-PL" i="1" dirty="0"/>
              <a:t>. </a:t>
            </a:r>
            <a:r>
              <a:rPr lang="pl-PL" i="1" dirty="0" smtClean="0"/>
              <a:t>(</a:t>
            </a:r>
            <a:r>
              <a:rPr lang="mr-IN" i="1" dirty="0" smtClean="0"/>
              <a:t>…</a:t>
            </a:r>
            <a:r>
              <a:rPr lang="pl-PL" i="1" dirty="0" smtClean="0"/>
              <a:t>) </a:t>
            </a:r>
          </a:p>
          <a:p>
            <a:r>
              <a:rPr lang="pl-PL" i="1" dirty="0" smtClean="0"/>
              <a:t>Po </a:t>
            </a:r>
            <a:r>
              <a:rPr lang="pl-PL" i="1" dirty="0"/>
              <a:t>tych słowach król, namiestnik, Berenike oraz ci, którzy z nimi siedzieli, powstali ze swoich </a:t>
            </a:r>
            <a:r>
              <a:rPr lang="pl-PL" i="1" dirty="0" smtClean="0"/>
              <a:t>miejsc</a:t>
            </a:r>
            <a:r>
              <a:rPr lang="pl-PL" i="1" dirty="0"/>
              <a:t> </a:t>
            </a:r>
            <a:r>
              <a:rPr lang="pl-PL" i="1" dirty="0" smtClean="0"/>
              <a:t>i oddalali się.</a:t>
            </a:r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r>
              <a:rPr lang="mr-IN" sz="1200" i="1" dirty="0" smtClean="0"/>
              <a:t>…</a:t>
            </a:r>
            <a:r>
              <a:rPr lang="pl-PL" sz="1200" i="1" dirty="0" smtClean="0"/>
              <a:t>.. i jeszcze w 1P4:14-16</a:t>
            </a:r>
            <a:endParaRPr lang="pl-PL" sz="1200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Chrześcijanie</a:t>
            </a:r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43810" y="4831992"/>
            <a:ext cx="791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Dz</a:t>
            </a:r>
            <a:r>
              <a:rPr lang="pl-PL" b="1" dirty="0"/>
              <a:t> 11:25-30 </a:t>
            </a:r>
            <a:r>
              <a:rPr lang="pl-PL" b="1" dirty="0" err="1"/>
              <a:t>eib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Barnaba udał się również [ z Antiochii ] do </a:t>
            </a:r>
            <a:r>
              <a:rPr lang="pl-PL" i="1" dirty="0" err="1"/>
              <a:t>Tarsu</a:t>
            </a:r>
            <a:r>
              <a:rPr lang="pl-PL" i="1" dirty="0"/>
              <a:t> w poszukiwaniu Saula. Znalazł go tam, sprowadził, i przez cały rok przebywali razem w kościele (</a:t>
            </a:r>
            <a:r>
              <a:rPr lang="pl-PL" i="1" dirty="0" err="1"/>
              <a:t>ἐκκλησί</a:t>
            </a:r>
            <a:r>
              <a:rPr lang="pl-PL" i="1" dirty="0"/>
              <a:t>α </a:t>
            </a:r>
            <a:r>
              <a:rPr lang="pl-PL" i="1" dirty="0" err="1"/>
              <a:t>ekklēsia</a:t>
            </a:r>
            <a:r>
              <a:rPr lang="pl-PL" i="1" dirty="0"/>
              <a:t>). W tym czasie objęli nauczaniem znaczną liczbę osób. 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u="sng" dirty="0" smtClean="0"/>
              <a:t>To </a:t>
            </a:r>
            <a:r>
              <a:rPr lang="pl-PL" i="1" u="sng" dirty="0"/>
              <a:t>w Antiochii po raz pierwszy nazwano uczniów </a:t>
            </a:r>
            <a:r>
              <a:rPr lang="pl-PL" b="1" i="1" u="sng" dirty="0"/>
              <a:t>chrześcijanami</a:t>
            </a:r>
            <a:r>
              <a:rPr lang="pl-PL" i="1" dirty="0" smtClean="0"/>
              <a:t>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1046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Różne, światowe 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Pomyśl jak teolog po </a:t>
            </a:r>
            <a:r>
              <a:rPr lang="pl-PL" dirty="0" err="1" smtClean="0"/>
              <a:t>ChAT</a:t>
            </a:r>
            <a:r>
              <a:rPr lang="pl-PL" dirty="0" smtClean="0"/>
              <a:t> albo KUL,</a:t>
            </a:r>
          </a:p>
          <a:p>
            <a:pPr marL="0" indent="0">
              <a:buNone/>
            </a:pPr>
            <a:r>
              <a:rPr lang="pl-PL" dirty="0" smtClean="0"/>
              <a:t>	albo jak religioznawca na UW,</a:t>
            </a:r>
          </a:p>
          <a:p>
            <a:pPr marL="0" indent="0">
              <a:buNone/>
            </a:pPr>
            <a:r>
              <a:rPr lang="pl-PL" dirty="0" smtClean="0"/>
              <a:t>		albo jak dominikanin </a:t>
            </a:r>
            <a:br>
              <a:rPr lang="pl-PL" dirty="0" smtClean="0"/>
            </a:br>
            <a:r>
              <a:rPr lang="pl-PL" dirty="0" smtClean="0"/>
              <a:t>		z duszpasterstwa akademickiego, </a:t>
            </a:r>
          </a:p>
          <a:p>
            <a:pPr marL="0" indent="0">
              <a:buNone/>
            </a:pPr>
            <a:r>
              <a:rPr lang="pl-PL" dirty="0" smtClean="0"/>
              <a:t>			albo jak mułła w Teheranu.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89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Różne, światowe 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 smtClean="0"/>
              <a:t>Chrześcijanie to </a:t>
            </a:r>
            <a:r>
              <a:rPr lang="mr-IN" dirty="0" smtClean="0"/>
              <a:t>…</a:t>
            </a:r>
            <a:endParaRPr lang="pl-PL" dirty="0" smtClean="0"/>
          </a:p>
          <a:p>
            <a:r>
              <a:rPr lang="pl-PL" dirty="0" smtClean="0"/>
              <a:t>chrześcijanie to wierzący w Chrystusa (cokolwiek to znaczy: gnoza albo oddane życie),</a:t>
            </a:r>
          </a:p>
          <a:p>
            <a:r>
              <a:rPr lang="pl-PL" dirty="0" smtClean="0"/>
              <a:t>chrześcijanie to tacy co są ochrzczeni (jakkolwiek - bo tu też dużo różnych pojęć: pokropienie, zanurzenie, w imię Trójcy, w imię Jezusa, w przyłączenie się do organizacji, świadomie przyjmujący chrzest, albo nad którymi odprawiono rytuał),</a:t>
            </a:r>
          </a:p>
          <a:p>
            <a:r>
              <a:rPr lang="pl-PL" dirty="0" smtClean="0"/>
              <a:t>chrześcijanie to wyznawcy Boga, wierzący w Trójce Świętą - to określenie jest potrzebne ekumenistom i tym, którzy wyrzucają z chrześcijan Świadków Jehowy;</a:t>
            </a:r>
          </a:p>
          <a:p>
            <a:r>
              <a:rPr lang="pl-PL" dirty="0" smtClean="0"/>
              <a:t>chrześcijanie to tacy co należą do chrześcijańskiego kościoła: katolicy, prawosławni, protestanci, ... albo do wyznania;</a:t>
            </a:r>
          </a:p>
          <a:p>
            <a:r>
              <a:rPr lang="pl-PL" dirty="0" smtClean="0"/>
              <a:t>chrześcijanie to biali, rdzenni mieszkańcy Europy i emigranci z Europy do Ameryki.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55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2434282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Inspiracja #1:</a:t>
            </a:r>
            <a:br>
              <a:rPr lang="pl-PL" sz="3600" dirty="0" smtClean="0"/>
            </a:br>
            <a:r>
              <a:rPr lang="pl-PL" sz="3600" dirty="0" smtClean="0"/>
              <a:t>	</a:t>
            </a:r>
            <a:r>
              <a:rPr lang="pl-PL" sz="3600" dirty="0"/>
              <a:t>P</a:t>
            </a:r>
            <a:r>
              <a:rPr lang="pl-PL" sz="3600" dirty="0" smtClean="0"/>
              <a:t>roces czynienia uczniów </a:t>
            </a:r>
            <a:r>
              <a:rPr lang="mr-IN" sz="3600" dirty="0" smtClean="0"/>
              <a:t>…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			</a:t>
            </a:r>
            <a:r>
              <a:rPr lang="mr-IN" sz="3600" dirty="0" smtClean="0"/>
              <a:t>…</a:t>
            </a:r>
            <a:r>
              <a:rPr lang="pl-PL" sz="3600" dirty="0" smtClean="0"/>
              <a:t> a właściwie jego brak </a:t>
            </a:r>
            <a:br>
              <a:rPr lang="pl-PL" sz="3600" dirty="0" smtClean="0"/>
            </a:br>
            <a:r>
              <a:rPr lang="pl-PL" sz="3600" dirty="0"/>
              <a:t>	</a:t>
            </a:r>
            <a:r>
              <a:rPr lang="pl-PL" sz="3600" dirty="0" smtClean="0"/>
              <a:t>			w grupkach</a:t>
            </a:r>
            <a:r>
              <a:rPr lang="pl-PL" sz="3600" dirty="0"/>
              <a:t> </a:t>
            </a:r>
            <a:r>
              <a:rPr lang="pl-PL" sz="3600" dirty="0" smtClean="0"/>
              <a:t>Odwykowych </a:t>
            </a:r>
            <a:br>
              <a:rPr lang="pl-PL" sz="3600" dirty="0" smtClean="0"/>
            </a:br>
            <a:r>
              <a:rPr lang="pl-PL" sz="3600" dirty="0" smtClean="0"/>
              <a:t>					przed 2014 rokiem</a:t>
            </a:r>
            <a:endParaRPr lang="pl-PL" sz="3600" dirty="0"/>
          </a:p>
        </p:txBody>
      </p:sp>
      <p:sp>
        <p:nvSpPr>
          <p:cNvPr id="5" name="AutoShape 4" descr="dr22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1" y="1916832"/>
            <a:ext cx="3708050" cy="47986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4067944" y="3212976"/>
            <a:ext cx="4968552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Proces czynienia uczniów:</a:t>
            </a:r>
          </a:p>
          <a:p>
            <a:pPr marL="285750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Niewiara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Wiara</a:t>
            </a:r>
          </a:p>
          <a:p>
            <a:pPr marL="1200150" lvl="2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Dojrzałość</a:t>
            </a:r>
          </a:p>
          <a:p>
            <a:pPr marL="1657350" lvl="3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Przywództwo</a:t>
            </a:r>
          </a:p>
          <a:p>
            <a:pPr marL="2114550" lvl="4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Zmobilizowany uczeń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wg świata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Chrześcijanie</a:t>
            </a:r>
            <a:endParaRPr lang="pl-PL" sz="3200" b="1"/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25" name="PoleTekstowe 24"/>
          <p:cNvSpPr txBox="1"/>
          <p:nvPr/>
        </p:nvSpPr>
        <p:spPr>
          <a:xfrm>
            <a:off x="251520" y="3819872"/>
            <a:ext cx="484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 i podział </a:t>
            </a:r>
            <a:r>
              <a:rPr lang="pl-PL" smtClean="0"/>
              <a:t>też światowy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6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</a:t>
            </a:r>
            <a:r>
              <a:rPr lang="pl-PL" dirty="0" smtClean="0"/>
              <a:t>wg. </a:t>
            </a:r>
            <a:r>
              <a:rPr lang="pl-PL" dirty="0"/>
              <a:t>świata, </a:t>
            </a:r>
            <a:br>
              <a:rPr lang="pl-PL" dirty="0"/>
            </a:br>
            <a:r>
              <a:rPr lang="pl-PL" dirty="0"/>
              <a:t>			</a:t>
            </a:r>
            <a:r>
              <a:rPr lang="mr-IN" dirty="0" smtClean="0"/>
              <a:t>…</a:t>
            </a:r>
            <a:r>
              <a:rPr lang="pl-PL" dirty="0" smtClean="0"/>
              <a:t> który </a:t>
            </a:r>
            <a:r>
              <a:rPr lang="pl-PL" dirty="0"/>
              <a:t>chce nas zwieść!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Chrześcijanie</a:t>
            </a:r>
            <a:endParaRPr lang="pl-PL" sz="3200" b="1"/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Przestrzeń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4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świata, </a:t>
            </a:r>
            <a:r>
              <a:rPr lang="pl-PL" dirty="0" smtClean="0"/>
              <a:t>który </a:t>
            </a:r>
            <a:r>
              <a:rPr lang="pl-PL" dirty="0"/>
              <a:t>chce nas </a:t>
            </a:r>
            <a:r>
              <a:rPr lang="pl-PL" dirty="0" smtClean="0"/>
              <a:t>zwieść, więc się bronimy pojęciem 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oleTekstowe 14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Chrześcijanie</a:t>
            </a:r>
            <a:endParaRPr lang="pl-PL" sz="3200" b="1" dirty="0"/>
          </a:p>
        </p:txBody>
      </p:sp>
      <p:sp>
        <p:nvSpPr>
          <p:cNvPr id="16" name="PoleTekstowe 15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17" name="PoleTekstowe 16"/>
          <p:cNvSpPr txBox="1"/>
          <p:nvPr/>
        </p:nvSpPr>
        <p:spPr>
          <a:xfrm>
            <a:off x="1745281" y="5236528"/>
            <a:ext cx="2789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Nominalni</a:t>
            </a:r>
            <a:endParaRPr lang="pl-PL" sz="4000" b="1" dirty="0"/>
          </a:p>
        </p:txBody>
      </p:sp>
      <p:cxnSp>
        <p:nvCxnSpPr>
          <p:cNvPr id="1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Superpozycja dwóch przestrzeni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Zadanie </a:t>
            </a:r>
            <a:r>
              <a:rPr lang="pl-PL" dirty="0"/>
              <a:t>kościoła </a:t>
            </a:r>
            <a:r>
              <a:rPr lang="mr-IN" dirty="0"/>
              <a:t>–</a:t>
            </a:r>
            <a:r>
              <a:rPr lang="pl-PL" dirty="0"/>
              <a:t> udział w jednaniu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80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3024336"/>
          </a:xfrm>
        </p:spPr>
        <p:txBody>
          <a:bodyPr>
            <a:normAutofit/>
          </a:bodyPr>
          <a:lstStyle/>
          <a:p>
            <a:r>
              <a:rPr lang="pl-PL" dirty="0" smtClean="0"/>
              <a:t>Krótka wstawka o historii kościoła i podziałach w nim</a:t>
            </a:r>
            <a:r>
              <a:rPr lang="mr-IN" dirty="0" smtClean="0"/>
              <a:t>…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albo o kłamstwach </a:t>
            </a:r>
            <a:br>
              <a:rPr lang="pl-PL" dirty="0" smtClean="0"/>
            </a:br>
            <a:r>
              <a:rPr lang="pl-PL" dirty="0" smtClean="0"/>
              <a:t>			z tym związanych.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371600" y="4959517"/>
            <a:ext cx="7086600" cy="701731"/>
          </a:xfrm>
        </p:spPr>
        <p:txBody>
          <a:bodyPr/>
          <a:lstStyle/>
          <a:p>
            <a:pPr algn="r"/>
            <a:r>
              <a:rPr lang="pl-PL" dirty="0" smtClean="0"/>
              <a:t>Ojcze, zachowaj ich aby byli jedno </a:t>
            </a:r>
            <a:r>
              <a:rPr lang="mr-IN" dirty="0" smtClean="0"/>
              <a:t>…</a:t>
            </a:r>
            <a:endParaRPr lang="pl-PL" dirty="0" smtClean="0"/>
          </a:p>
          <a:p>
            <a:pPr algn="r"/>
            <a:r>
              <a:rPr lang="pl-PL" dirty="0" smtClean="0"/>
              <a:t>Ew. Jana 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92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Obrazki z historią </a:t>
            </a:r>
            <a:r>
              <a:rPr lang="pl-PL" sz="3200" dirty="0" smtClean="0"/>
              <a:t>kościoła (1/3)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9" y="1556792"/>
            <a:ext cx="8031302" cy="21350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5" y="3915598"/>
            <a:ext cx="8063880" cy="28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200" dirty="0" smtClean="0"/>
              <a:t>Obrazki z historią kościoła (2/3)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77072"/>
            <a:ext cx="6480720" cy="26711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7" y="1416502"/>
            <a:ext cx="7847856" cy="23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Obrazki z historią </a:t>
            </a:r>
            <a:r>
              <a:rPr lang="pl-PL" sz="3200" dirty="0" smtClean="0"/>
              <a:t>kościoła (3/3)</a:t>
            </a:r>
            <a:endParaRPr lang="pl-PL" sz="32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" y="1268760"/>
            <a:ext cx="9144000" cy="4469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0285" r="80313" b="39624"/>
          <a:stretch/>
        </p:blipFill>
        <p:spPr>
          <a:xfrm>
            <a:off x="1403648" y="0"/>
            <a:ext cx="4771866" cy="5242595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9" t="18781" r="8969" b="13920"/>
          <a:stretch/>
        </p:blipFill>
        <p:spPr>
          <a:xfrm>
            <a:off x="5940152" y="481567"/>
            <a:ext cx="2088231" cy="6192688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50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pl-PL" sz="3200" dirty="0" smtClean="0"/>
              <a:t>Inspiracja #2:</a:t>
            </a:r>
            <a:br>
              <a:rPr lang="pl-PL" sz="3200" dirty="0" smtClean="0"/>
            </a:br>
            <a:r>
              <a:rPr lang="pl-PL" sz="3200" dirty="0" smtClean="0"/>
              <a:t>	Realność otaczającego mnie świata</a:t>
            </a:r>
            <a:br>
              <a:rPr lang="pl-PL" sz="3200" dirty="0" smtClean="0"/>
            </a:br>
            <a:r>
              <a:rPr lang="pl-PL" sz="3200" dirty="0" smtClean="0"/>
              <a:t>				wg. schematu Bogdana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0" y="1916832"/>
            <a:ext cx="8229600" cy="4435662"/>
          </a:xfrm>
          <a:ln>
            <a:solidFill>
              <a:schemeClr val="accent1"/>
            </a:solidFill>
          </a:ln>
        </p:spPr>
      </p:pic>
      <p:sp>
        <p:nvSpPr>
          <p:cNvPr id="3" name="PoleTekstowe 2"/>
          <p:cNvSpPr txBox="1"/>
          <p:nvPr/>
        </p:nvSpPr>
        <p:spPr>
          <a:xfrm rot="20118542">
            <a:off x="451406" y="2135090"/>
            <a:ext cx="22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mtClean="0">
                <a:solidFill>
                  <a:srgbClr val="FF0000"/>
                </a:solidFill>
              </a:rPr>
              <a:t>luty </a:t>
            </a:r>
            <a:r>
              <a:rPr lang="pl-PL" sz="2800" b="1" dirty="0" smtClean="0">
                <a:solidFill>
                  <a:srgbClr val="FF0000"/>
                </a:solidFill>
              </a:rPr>
              <a:t>’2017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</a:t>
            </a:r>
            <a:r>
              <a:rPr lang="pl-PL" dirty="0" smtClean="0"/>
              <a:t>!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Ciało Chrystusa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10"/>
          <p:cNvSpPr/>
          <p:nvPr/>
        </p:nvSpPr>
        <p:spPr>
          <a:xfrm>
            <a:off x="4724010" y="3196407"/>
            <a:ext cx="3464591" cy="296088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Ciało </a:t>
            </a:r>
            <a:r>
              <a:rPr lang="pl-PL" dirty="0"/>
              <a:t>C</a:t>
            </a:r>
            <a:r>
              <a:rPr lang="pl-PL" dirty="0" smtClean="0"/>
              <a:t>hrystusa</a:t>
            </a:r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9" name="Strzałka w prawo 28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7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 </a:t>
            </a:r>
            <a:r>
              <a:rPr lang="mr-IN" dirty="0"/>
              <a:t>–</a:t>
            </a:r>
            <a:r>
              <a:rPr lang="pl-PL" dirty="0"/>
              <a:t> czynienie uczniów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Ciało </a:t>
            </a:r>
            <a:r>
              <a:rPr lang="pl-PL" sz="2800" b="1" dirty="0" smtClean="0">
                <a:solidFill>
                  <a:schemeClr val="tx1"/>
                </a:solidFill>
              </a:rPr>
              <a:t>Chrystusa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Uczynieni</a:t>
            </a:r>
            <a:br>
              <a:rPr lang="pl-PL" dirty="0" smtClean="0"/>
            </a:br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cxnSp>
        <p:nvCxnSpPr>
          <p:cNvPr id="23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Tekstowe 23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5" name="PoleTekstowe 24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4932041" y="478057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>
            <a:off x="4932040" y="442053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w prawo 33"/>
          <p:cNvSpPr/>
          <p:nvPr/>
        </p:nvSpPr>
        <p:spPr>
          <a:xfrm>
            <a:off x="4932039" y="514061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96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Dwa wymiary</a:t>
            </a:r>
            <a:br>
              <a:rPr lang="pl-PL" dirty="0" smtClean="0"/>
            </a:br>
            <a:r>
              <a:rPr lang="pl-PL" dirty="0" smtClean="0"/>
              <a:t>ortogonalne kryteria podziałów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1691680" y="214301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087232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13" name="Prostokąt zaokrąglony 10"/>
          <p:cNvSpPr/>
          <p:nvPr/>
        </p:nvSpPr>
        <p:spPr>
          <a:xfrm>
            <a:off x="4582121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5782269" y="214301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087232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8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Synteza mojego modelu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556792"/>
            <a:ext cx="4047965" cy="495245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>
            <a:off x="359999" y="2420888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niechrześcijańskie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zgubione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PoleTekstowe 25"/>
          <p:cNvSpPr txBox="1"/>
          <p:nvPr/>
        </p:nvSpPr>
        <p:spPr>
          <a:xfrm>
            <a:off x="476133" y="4521211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ale zgubione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PoleTekstowe 26"/>
          <p:cNvSpPr txBox="1"/>
          <p:nvPr/>
        </p:nvSpPr>
        <p:spPr>
          <a:xfrm>
            <a:off x="4758956" y="4515180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odkupione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PoleTekstowe 27"/>
          <p:cNvSpPr txBox="1"/>
          <p:nvPr/>
        </p:nvSpPr>
        <p:spPr>
          <a:xfrm>
            <a:off x="4698254" y="2420887"/>
            <a:ext cx="4222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odkupione</a:t>
            </a:r>
          </a:p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ale nie rozpoznane jako chrześcijańskie</a:t>
            </a:r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241469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13" name="PoleTekstowe 12"/>
          <p:cNvSpPr txBox="1"/>
          <p:nvPr/>
        </p:nvSpPr>
        <p:spPr>
          <a:xfrm rot="16200000">
            <a:off x="-1493497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1806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pl-PL" i="1" u="sng" dirty="0" smtClean="0"/>
              <a:t>Nie bierzmy </a:t>
            </a:r>
            <a:r>
              <a:rPr lang="pl-PL" i="1" u="sng" dirty="0"/>
              <a:t>więc wzoru z tego świata</a:t>
            </a:r>
            <a:r>
              <a:rPr lang="pl-PL" i="1" dirty="0"/>
              <a:t>,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lecz przemieniajmy </a:t>
            </a:r>
            <a:r>
              <a:rPr lang="pl-PL" i="1" dirty="0"/>
              <a:t>się </a:t>
            </a:r>
            <a:br>
              <a:rPr lang="pl-PL" i="1" dirty="0"/>
            </a:br>
            <a:r>
              <a:rPr lang="pl-PL" i="1" dirty="0" smtClean="0"/>
              <a:t>	przez </a:t>
            </a:r>
            <a:r>
              <a:rPr lang="pl-PL" i="1" dirty="0"/>
              <a:t>odnawianie umysłu,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abyśmy </a:t>
            </a:r>
            <a:r>
              <a:rPr lang="pl-PL" i="1" dirty="0"/>
              <a:t>umieli rozpoznać, jaka jest wola Boża: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co </a:t>
            </a:r>
            <a:r>
              <a:rPr lang="pl-PL" i="1" dirty="0"/>
              <a:t>jest dobre,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	co </a:t>
            </a:r>
            <a:r>
              <a:rPr lang="pl-PL" i="1" dirty="0"/>
              <a:t>Bogu miłe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		i </a:t>
            </a:r>
            <a:r>
              <a:rPr lang="pl-PL" i="1" dirty="0"/>
              <a:t>co doskonałe</a:t>
            </a:r>
            <a:r>
              <a:rPr lang="pl-PL" i="1" dirty="0" smtClean="0"/>
              <a:t>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sz="2000" dirty="0" smtClean="0"/>
              <a:t>					(</a:t>
            </a:r>
            <a:r>
              <a:rPr lang="pl-PL" sz="2000" dirty="0" err="1" smtClean="0"/>
              <a:t>Rz</a:t>
            </a:r>
            <a:r>
              <a:rPr lang="pl-PL" sz="2000" dirty="0" smtClean="0"/>
              <a:t> </a:t>
            </a:r>
            <a:r>
              <a:rPr lang="pl-PL" sz="2000" dirty="0"/>
              <a:t>12:2 </a:t>
            </a:r>
            <a:r>
              <a:rPr lang="pl-PL" sz="2000" dirty="0" err="1" smtClean="0"/>
              <a:t>bt</a:t>
            </a:r>
            <a:r>
              <a:rPr lang="pl-PL" sz="2000" dirty="0" smtClean="0"/>
              <a:t>, parafraza)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334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#2.2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b="1" dirty="0" smtClean="0"/>
              <a:t>Normalna ścieżka</a:t>
            </a:r>
            <a:endParaRPr lang="pl-PL" b="1" dirty="0"/>
          </a:p>
        </p:txBody>
      </p:sp>
      <p:sp>
        <p:nvSpPr>
          <p:cNvPr id="5" name="PoleTekstowe 4"/>
          <p:cNvSpPr txBox="1"/>
          <p:nvPr/>
        </p:nvSpPr>
        <p:spPr>
          <a:xfrm>
            <a:off x="4427984" y="443711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Pan powiedział do uczniów:</a:t>
            </a:r>
            <a:br>
              <a:rPr lang="pl-PL" i="1" dirty="0" smtClean="0"/>
            </a:br>
            <a:r>
              <a:rPr lang="pl-PL" i="1" dirty="0" smtClean="0"/>
              <a:t>Uczyńcie uczniami (</a:t>
            </a:r>
            <a:r>
              <a:rPr lang="mr-IN" i="1" dirty="0" smtClean="0"/>
              <a:t>…</a:t>
            </a:r>
            <a:r>
              <a:rPr lang="pl-PL" i="1" dirty="0" smtClean="0"/>
              <a:t>) idąc, chrzcząc (...)</a:t>
            </a:r>
            <a:br>
              <a:rPr lang="pl-PL" i="1" dirty="0" smtClean="0"/>
            </a:br>
            <a:r>
              <a:rPr lang="pl-PL" i="1" dirty="0" smtClean="0"/>
              <a:t>i ucząc ich przestrzegać (zachowywać) wszystko to co wam przykazałem.</a:t>
            </a:r>
          </a:p>
          <a:p>
            <a:r>
              <a:rPr lang="pl-PL" i="1" dirty="0"/>
              <a:t>	</a:t>
            </a:r>
            <a:r>
              <a:rPr lang="pl-PL" i="1" dirty="0" smtClean="0"/>
              <a:t>		(Mt 28:19n)</a:t>
            </a:r>
          </a:p>
        </p:txBody>
      </p:sp>
    </p:spTree>
    <p:extLst>
      <p:ext uri="{BB962C8B-B14F-4D97-AF65-F5344CB8AC3E}">
        <p14:creationId xmlns:p14="http://schemas.microsoft.com/office/powerpoint/2010/main" val="13797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/>
              <a:t>W miejsce Chrystusa </a:t>
            </a:r>
            <a:r>
              <a:rPr lang="pl-PL" i="1" dirty="0" smtClean="0"/>
              <a:t>błagamy:</a:t>
            </a:r>
            <a:br>
              <a:rPr lang="pl-PL" i="1" dirty="0" smtClean="0"/>
            </a:br>
            <a:r>
              <a:rPr lang="pl-PL" i="1" dirty="0" smtClean="0"/>
              <a:t>Pojednajcie </a:t>
            </a:r>
            <a:r>
              <a:rPr lang="pl-PL" i="1" dirty="0"/>
              <a:t>się z </a:t>
            </a:r>
            <a:r>
              <a:rPr lang="pl-PL" i="1" dirty="0" smtClean="0"/>
              <a:t>Bogiem!</a:t>
            </a:r>
            <a:endParaRPr lang="pl-PL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A jak już się pojednają?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 w prawo 27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 jak już się pojednają?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Zmiana natury człowieka </a:t>
            </a:r>
            <a:r>
              <a:rPr lang="mr-IN" dirty="0" smtClean="0"/>
              <a:t>–</a:t>
            </a:r>
            <a:r>
              <a:rPr lang="pl-PL" dirty="0" smtClean="0"/>
              <a:t> 3 pojęcia:</a:t>
            </a:r>
          </a:p>
          <a:p>
            <a:pPr lvl="1"/>
            <a:r>
              <a:rPr lang="pl-PL" dirty="0" smtClean="0"/>
              <a:t>Nowe narodzenie</a:t>
            </a:r>
          </a:p>
          <a:p>
            <a:pPr lvl="1"/>
            <a:r>
              <a:rPr lang="pl-PL" dirty="0" smtClean="0"/>
              <a:t>Ożywienie</a:t>
            </a:r>
          </a:p>
          <a:p>
            <a:pPr lvl="1"/>
            <a:r>
              <a:rPr lang="pl-PL" dirty="0" smtClean="0"/>
              <a:t>Nowe stworzenie</a:t>
            </a:r>
          </a:p>
          <a:p>
            <a:r>
              <a:rPr lang="pl-PL" dirty="0" smtClean="0"/>
              <a:t>Na potrzeby tego materiału: niemowlaki</a:t>
            </a:r>
          </a:p>
          <a:p>
            <a:pPr lvl="1"/>
            <a:r>
              <a:rPr lang="mr-IN" dirty="0" smtClean="0"/>
              <a:t>…</a:t>
            </a:r>
            <a:r>
              <a:rPr lang="pl-PL" dirty="0" smtClean="0"/>
              <a:t>.</a:t>
            </a:r>
          </a:p>
          <a:p>
            <a:r>
              <a:rPr lang="pl-PL" dirty="0" smtClean="0"/>
              <a:t>I co dalej?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9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Nowonarodzone ludzie</a:t>
            </a:r>
            <a:br>
              <a:rPr lang="pl-PL" dirty="0" smtClean="0"/>
            </a:br>
            <a:r>
              <a:rPr lang="pl-PL" dirty="0" smtClean="0"/>
              <a:t>to </a:t>
            </a:r>
            <a:r>
              <a:rPr lang="pl-PL" b="1" i="1" dirty="0" smtClean="0"/>
              <a:t>niemowlaki w Chrystusie</a:t>
            </a:r>
            <a:endParaRPr lang="pl-PL" b="1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 smtClean="0"/>
              <a:t>Jesień 2017 - potrzeba i zadanie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Moja potrzeba: </a:t>
            </a:r>
            <a:br>
              <a:rPr lang="pl-PL" dirty="0" smtClean="0"/>
            </a:br>
            <a:r>
              <a:rPr lang="pl-PL" dirty="0" smtClean="0"/>
              <a:t>	Brakuje mi modelu </a:t>
            </a:r>
            <a:br>
              <a:rPr lang="pl-PL" dirty="0" smtClean="0"/>
            </a:br>
            <a:r>
              <a:rPr lang="pl-PL" dirty="0" smtClean="0"/>
              <a:t>		środowiska, w którym działam.</a:t>
            </a:r>
          </a:p>
          <a:p>
            <a:endParaRPr lang="pl-PL" dirty="0" smtClean="0"/>
          </a:p>
          <a:p>
            <a:r>
              <a:rPr lang="pl-PL" dirty="0" smtClean="0"/>
              <a:t>Moje zadanie: </a:t>
            </a:r>
            <a:br>
              <a:rPr lang="pl-PL" dirty="0" smtClean="0"/>
            </a:br>
            <a:r>
              <a:rPr lang="pl-PL" dirty="0" smtClean="0"/>
              <a:t>	Przemyśleć problem.</a:t>
            </a:r>
          </a:p>
          <a:p>
            <a:pPr lvl="1"/>
            <a:endParaRPr lang="pl-PL" dirty="0" smtClean="0"/>
          </a:p>
          <a:p>
            <a:r>
              <a:rPr lang="pl-PL" dirty="0" smtClean="0"/>
              <a:t>Moja odpowiedź: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„</a:t>
            </a:r>
            <a:r>
              <a:rPr lang="pl-PL" i="1" dirty="0" smtClean="0"/>
              <a:t>Morfologia chrześcijaństwa </a:t>
            </a:r>
            <a:br>
              <a:rPr lang="pl-PL" i="1" dirty="0" smtClean="0"/>
            </a:br>
            <a:r>
              <a:rPr lang="pl-PL" i="1" dirty="0" smtClean="0"/>
              <a:t>				w przestrzeni 2D</a:t>
            </a:r>
            <a:r>
              <a:rPr lang="pl-PL" dirty="0" smtClean="0"/>
              <a:t>”.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21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Niemowlaki, a potem dzieci </a:t>
            </a:r>
            <a:r>
              <a:rPr lang="mr-IN" dirty="0" smtClean="0"/>
              <a:t>…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Niemowlaki </a:t>
            </a:r>
            <a:r>
              <a:rPr lang="pl-PL" dirty="0" smtClean="0"/>
              <a:t>rosną!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O konieczności tego procesu</a:t>
            </a:r>
          </a:p>
          <a:p>
            <a:r>
              <a:rPr lang="pl-PL" dirty="0" smtClean="0"/>
              <a:t>O normalności</a:t>
            </a:r>
          </a:p>
          <a:p>
            <a:r>
              <a:rPr lang="pl-PL" dirty="0" smtClean="0"/>
              <a:t>O celu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/>
              <a:t>O problemach - niemowlaki </a:t>
            </a:r>
            <a:r>
              <a:rPr lang="pl-PL" dirty="0"/>
              <a:t>rosną </a:t>
            </a:r>
            <a:r>
              <a:rPr lang="pl-PL" dirty="0" smtClean="0"/>
              <a:t>albo nie</a:t>
            </a:r>
            <a:br>
              <a:rPr lang="pl-PL" dirty="0" smtClean="0"/>
            </a:br>
            <a:r>
              <a:rPr lang="pl-PL" dirty="0" smtClean="0"/>
              <a:t>--&gt; </a:t>
            </a:r>
            <a:r>
              <a:rPr lang="pl-PL" b="1" i="1" dirty="0" smtClean="0"/>
              <a:t>Temat #2.3 - Problematyczna ścieżka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68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Pierwszy uczynek </a:t>
            </a:r>
            <a:r>
              <a:rPr lang="mr-IN" dirty="0" smtClean="0"/>
              <a:t>–</a:t>
            </a:r>
            <a:r>
              <a:rPr lang="pl-PL" dirty="0" smtClean="0"/>
              <a:t> wyznanie wiary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9" name="PoleTekstowe 28"/>
          <p:cNvSpPr txBox="1"/>
          <p:nvPr/>
        </p:nvSpPr>
        <p:spPr>
          <a:xfrm>
            <a:off x="5187967" y="2888567"/>
            <a:ext cx="3146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Kto ustami wyzna, że Jezus jest Panem zbawiony będzie</a:t>
            </a:r>
            <a:r>
              <a:rPr lang="mr-IN" i="1" dirty="0" smtClean="0">
                <a:solidFill>
                  <a:srgbClr val="002060"/>
                </a:solidFill>
              </a:rPr>
              <a:t>…</a:t>
            </a:r>
            <a:r>
              <a:rPr lang="pl-PL" i="1" dirty="0" smtClean="0">
                <a:solidFill>
                  <a:srgbClr val="002060"/>
                </a:solidFill>
              </a:rPr>
              <a:t>.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	</a:t>
            </a:r>
            <a:r>
              <a:rPr lang="pl-PL" i="1" dirty="0" err="1" smtClean="0">
                <a:solidFill>
                  <a:srgbClr val="002060"/>
                </a:solidFill>
              </a:rPr>
              <a:t>Rz</a:t>
            </a:r>
            <a:r>
              <a:rPr lang="pl-PL" i="1" dirty="0" smtClean="0">
                <a:solidFill>
                  <a:srgbClr val="002060"/>
                </a:solidFill>
              </a:rPr>
              <a:t> 10:9</a:t>
            </a:r>
            <a:endParaRPr lang="pl-PL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Tekstowe 27"/>
          <p:cNvSpPr txBox="1"/>
          <p:nvPr/>
        </p:nvSpPr>
        <p:spPr>
          <a:xfrm>
            <a:off x="5364088" y="5013176"/>
            <a:ext cx="314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 smtClean="0"/>
              <a:t>Nikt </a:t>
            </a:r>
            <a:r>
              <a:rPr lang="pl-PL" dirty="0"/>
              <a:t>też nie może powiedzieć, że Jezus jest Panem, jak </a:t>
            </a:r>
            <a:r>
              <a:rPr lang="pl-PL"/>
              <a:t>tylko </a:t>
            </a:r>
            <a:r>
              <a:rPr lang="pl-PL" smtClean="0"/>
              <a:t>przez Ducha Świętego.</a:t>
            </a:r>
          </a:p>
          <a:p>
            <a:pPr algn="r"/>
            <a:r>
              <a:rPr lang="pl-PL" dirty="0" smtClean="0"/>
              <a:t> </a:t>
            </a:r>
            <a:r>
              <a:rPr lang="pl-PL" dirty="0"/>
              <a:t>1Kor 12:3b </a:t>
            </a:r>
            <a:r>
              <a:rPr lang="pl-PL" dirty="0" err="1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0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Chrzest jako (1), (2), (3), 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Kto </a:t>
            </a:r>
            <a:r>
              <a:rPr lang="pl-PL" i="1" dirty="0">
                <a:solidFill>
                  <a:srgbClr val="002060"/>
                </a:solidFill>
              </a:rPr>
              <a:t>uwierzy i przyjmie chrzest, będzie </a:t>
            </a:r>
            <a:r>
              <a:rPr lang="pl-PL" i="1" dirty="0" smtClean="0">
                <a:solidFill>
                  <a:srgbClr val="002060"/>
                </a:solidFill>
              </a:rPr>
              <a:t>zbawiony,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a </a:t>
            </a:r>
            <a:r>
              <a:rPr lang="pl-PL" i="1" dirty="0">
                <a:solidFill>
                  <a:srgbClr val="002060"/>
                </a:solidFill>
              </a:rPr>
              <a:t>kto nie uwierzy, będzie potępiony</a:t>
            </a:r>
            <a:r>
              <a:rPr lang="pl-PL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pl-PL" i="1" dirty="0">
                <a:solidFill>
                  <a:srgbClr val="002060"/>
                </a:solidFill>
              </a:rPr>
              <a:t>	</a:t>
            </a:r>
            <a:r>
              <a:rPr lang="pl-PL" i="1" dirty="0" err="1" smtClean="0">
                <a:solidFill>
                  <a:srgbClr val="002060"/>
                </a:solidFill>
              </a:rPr>
              <a:t>Mk</a:t>
            </a:r>
            <a:r>
              <a:rPr lang="pl-PL" i="1" dirty="0" smtClean="0">
                <a:solidFill>
                  <a:srgbClr val="002060"/>
                </a:solidFill>
              </a:rPr>
              <a:t> 16:16</a:t>
            </a:r>
            <a:endParaRPr lang="pl-PL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78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Sługa czy przyjaciel?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282641" y="4889735"/>
            <a:ext cx="3404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smtClean="0">
                <a:solidFill>
                  <a:srgbClr val="002060"/>
                </a:solidFill>
              </a:rPr>
              <a:t>Już </a:t>
            </a:r>
            <a:r>
              <a:rPr lang="pl-PL" sz="1600" i="1" dirty="0">
                <a:solidFill>
                  <a:srgbClr val="002060"/>
                </a:solidFill>
              </a:rPr>
              <a:t>dłużej nie nazywam was sługami, bo sługa nie wie, co czyni jego </a:t>
            </a:r>
            <a:r>
              <a:rPr lang="pl-PL" sz="1600" i="1" dirty="0" smtClean="0">
                <a:solidFill>
                  <a:srgbClr val="002060"/>
                </a:solidFill>
              </a:rPr>
              <a:t>pan, </a:t>
            </a:r>
            <a:r>
              <a:rPr lang="pl-PL" sz="1600" i="1" dirty="0">
                <a:solidFill>
                  <a:srgbClr val="002060"/>
                </a:solidFill>
              </a:rPr>
              <a:t>lecz nazwałem was przyjaciółmi</a:t>
            </a:r>
            <a:r>
              <a:rPr lang="pl-PL" sz="1600" i="1">
                <a:solidFill>
                  <a:srgbClr val="002060"/>
                </a:solidFill>
              </a:rPr>
              <a:t>, </a:t>
            </a:r>
            <a:r>
              <a:rPr lang="pl-PL" sz="1600" i="1" smtClean="0">
                <a:solidFill>
                  <a:srgbClr val="002060"/>
                </a:solidFill>
              </a:rPr>
              <a:t>bo wszystko</a:t>
            </a:r>
            <a:r>
              <a:rPr lang="pl-PL" sz="1600" i="1" dirty="0">
                <a:solidFill>
                  <a:srgbClr val="002060"/>
                </a:solidFill>
              </a:rPr>
              <a:t>, co usłyszałem od mojego Ojca, wam </a:t>
            </a:r>
            <a:r>
              <a:rPr lang="pl-PL" sz="1600" i="1">
                <a:solidFill>
                  <a:srgbClr val="002060"/>
                </a:solidFill>
              </a:rPr>
              <a:t>oznajmiłem</a:t>
            </a:r>
            <a:r>
              <a:rPr lang="pl-PL" sz="1600" i="1" smtClean="0">
                <a:solidFill>
                  <a:srgbClr val="002060"/>
                </a:solidFill>
              </a:rPr>
              <a:t>.  </a:t>
            </a:r>
            <a:r>
              <a:rPr lang="pl-PL" sz="1600" i="1" dirty="0" smtClean="0">
                <a:solidFill>
                  <a:srgbClr val="002060"/>
                </a:solidFill>
              </a:rPr>
              <a:t>J 15:15</a:t>
            </a:r>
            <a:endParaRPr lang="pl-PL" sz="1600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Złożenie ciała na ofiarę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7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148064" y="5157192"/>
            <a:ext cx="3540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/>
              <a:t>Wzywam was tedy bracia abyście ciała swoje oddali na ofiarę żywą, świętą, Bogu przyjemną jako wyraz waszej rozumnej służby.</a:t>
            </a:r>
            <a:br>
              <a:rPr lang="pl-PL" dirty="0"/>
            </a:br>
            <a:r>
              <a:rPr lang="pl-PL" dirty="0"/>
              <a:t>		</a:t>
            </a:r>
            <a:r>
              <a:rPr lang="pl-PL" dirty="0" err="1"/>
              <a:t>Rz</a:t>
            </a:r>
            <a:r>
              <a:rPr lang="pl-PL" dirty="0"/>
              <a:t> 12:1</a:t>
            </a:r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2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5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Cel - dojrzałość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Kroki wiary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Niewiara -&gt; wiara</a:t>
            </a:r>
          </a:p>
          <a:p>
            <a:r>
              <a:rPr lang="pl-PL" dirty="0" smtClean="0"/>
              <a:t>Decyzja i wyznanie: Jezus jest panem</a:t>
            </a:r>
          </a:p>
          <a:p>
            <a:r>
              <a:rPr lang="pl-PL" i="1" dirty="0" err="1" smtClean="0"/>
              <a:t>Dulos</a:t>
            </a:r>
            <a:r>
              <a:rPr lang="pl-PL" i="1" dirty="0"/>
              <a:t> </a:t>
            </a:r>
            <a:endParaRPr lang="pl-PL" i="1" dirty="0" smtClean="0"/>
          </a:p>
          <a:p>
            <a:pPr lvl="1"/>
            <a:r>
              <a:rPr lang="pl-PL" dirty="0" smtClean="0"/>
              <a:t>Paweł</a:t>
            </a:r>
            <a:r>
              <a:rPr lang="pl-PL" dirty="0"/>
              <a:t>, </a:t>
            </a:r>
            <a:r>
              <a:rPr lang="pl-PL" b="1" u="sng" dirty="0"/>
              <a:t>sługa</a:t>
            </a:r>
            <a:r>
              <a:rPr lang="pl-PL" dirty="0"/>
              <a:t> Chrystusa </a:t>
            </a:r>
            <a:r>
              <a:rPr lang="pl-PL" dirty="0" smtClean="0"/>
              <a:t>Jezusa (</a:t>
            </a:r>
            <a:r>
              <a:rPr lang="pl-PL" dirty="0" err="1" smtClean="0"/>
              <a:t>Rz</a:t>
            </a:r>
            <a:r>
              <a:rPr lang="pl-PL" dirty="0" smtClean="0"/>
              <a:t> 1:1)</a:t>
            </a:r>
          </a:p>
          <a:p>
            <a:pPr lvl="1"/>
            <a:r>
              <a:rPr lang="pl-PL" dirty="0"/>
              <a:t>Objawienie pochodzące od Jezusa Chrystusa, które otrzymał On od Boga, aby następnie ukazać swoim </a:t>
            </a:r>
            <a:r>
              <a:rPr lang="pl-PL" b="1" u="sng" dirty="0"/>
              <a:t>sługom</a:t>
            </a:r>
            <a:r>
              <a:rPr lang="pl-PL" dirty="0"/>
              <a:t> to, co wkrótce musi się stać. To właśnie, za pośrednictwem swego anioła, przekazał On dalej swemu </a:t>
            </a:r>
            <a:r>
              <a:rPr lang="pl-PL" b="1" u="sng" dirty="0"/>
              <a:t>słudze</a:t>
            </a:r>
            <a:r>
              <a:rPr lang="pl-PL" dirty="0"/>
              <a:t> Janowi. </a:t>
            </a:r>
            <a:r>
              <a:rPr lang="pl-PL" dirty="0" smtClean="0"/>
              <a:t>(Ap1:1)</a:t>
            </a:r>
          </a:p>
          <a:p>
            <a:r>
              <a:rPr lang="pl-PL" dirty="0" smtClean="0"/>
              <a:t>Chrzest (i pułapki)</a:t>
            </a:r>
          </a:p>
          <a:p>
            <a:r>
              <a:rPr lang="pl-PL" dirty="0" smtClean="0"/>
              <a:t>Jezus jest PANEM (</a:t>
            </a:r>
            <a:r>
              <a:rPr lang="pl-PL" dirty="0" err="1" smtClean="0"/>
              <a:t>Rz</a:t>
            </a:r>
            <a:r>
              <a:rPr lang="pl-PL" dirty="0" smtClean="0"/>
              <a:t> 12:1)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67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Pułapki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Przyjęcie </a:t>
            </a:r>
            <a:r>
              <a:rPr lang="pl-PL" i="1" dirty="0" err="1" smtClean="0"/>
              <a:t>Innego_Jezusa</a:t>
            </a:r>
            <a:r>
              <a:rPr lang="pl-PL" dirty="0"/>
              <a:t> </a:t>
            </a:r>
            <a:r>
              <a:rPr lang="pl-PL" dirty="0" smtClean="0"/>
              <a:t>(nawróć się i przestań palić węglem)</a:t>
            </a:r>
          </a:p>
          <a:p>
            <a:r>
              <a:rPr lang="pl-PL" dirty="0" smtClean="0"/>
              <a:t>„</a:t>
            </a:r>
            <a:r>
              <a:rPr lang="pl-PL" i="1" dirty="0" smtClean="0"/>
              <a:t>Jezus jest panem</a:t>
            </a:r>
            <a:r>
              <a:rPr lang="pl-PL" dirty="0" smtClean="0"/>
              <a:t>” jako zaczarowana formułka wypowiadana pod wpływem emocji.</a:t>
            </a:r>
          </a:p>
          <a:p>
            <a:r>
              <a:rPr lang="pl-PL" dirty="0" smtClean="0"/>
              <a:t>Chrzest</a:t>
            </a:r>
          </a:p>
          <a:p>
            <a:pPr lvl="1"/>
            <a:r>
              <a:rPr lang="pl-PL" dirty="0" smtClean="0"/>
              <a:t>Odcięcie ze swoimi zaletami i wadami</a:t>
            </a:r>
          </a:p>
          <a:p>
            <a:pPr lvl="1"/>
            <a:r>
              <a:rPr lang="pl-PL" dirty="0" smtClean="0"/>
              <a:t>Chrzest w co? Dyskusja: w wodzie, w imieniu, w śmierci</a:t>
            </a:r>
            <a:r>
              <a:rPr lang="mr-IN" dirty="0" smtClean="0"/>
              <a:t>…</a:t>
            </a:r>
            <a:r>
              <a:rPr lang="pl-PL" dirty="0" smtClean="0"/>
              <a:t>. Teologia i jej szaleństwa</a:t>
            </a:r>
          </a:p>
          <a:p>
            <a:r>
              <a:rPr lang="pl-PL" dirty="0" smtClean="0"/>
              <a:t>Łamanie chleba</a:t>
            </a:r>
          </a:p>
          <a:p>
            <a:pPr lvl="1"/>
            <a:r>
              <a:rPr lang="pl-PL" dirty="0" smtClean="0"/>
              <a:t>Błędne rozpoznawanie Ciała Pańskiego</a:t>
            </a:r>
          </a:p>
          <a:p>
            <a:pPr lvl="2"/>
            <a:r>
              <a:rPr lang="pl-PL" dirty="0" smtClean="0"/>
              <a:t>Brak odcięcia od bluźnierczego kultu R-K</a:t>
            </a:r>
          </a:p>
          <a:p>
            <a:pPr lvl="2"/>
            <a:r>
              <a:rPr lang="pl-PL" dirty="0" smtClean="0"/>
              <a:t>Dyskusja w Kościele: raz na rok, na miesiąc, co tydzień, co dziennie? O co tu chodzi?</a:t>
            </a:r>
          </a:p>
          <a:p>
            <a:r>
              <a:rPr lang="pl-PL" dirty="0" smtClean="0"/>
              <a:t>Jezus jest PANEM, czyli </a:t>
            </a:r>
            <a:r>
              <a:rPr lang="pl-PL" dirty="0" err="1" smtClean="0"/>
              <a:t>Rz</a:t>
            </a:r>
            <a:r>
              <a:rPr lang="pl-PL" dirty="0" smtClean="0"/>
              <a:t> 12:1 w akcji</a:t>
            </a:r>
          </a:p>
        </p:txBody>
      </p:sp>
    </p:spTree>
    <p:extLst>
      <p:ext uri="{BB962C8B-B14F-4D97-AF65-F5344CB8AC3E}">
        <p14:creationId xmlns:p14="http://schemas.microsoft.com/office/powerpoint/2010/main" val="51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Temat #4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b="1" dirty="0" smtClean="0"/>
              <a:t>Trudna nauka </a:t>
            </a:r>
            <a:br>
              <a:rPr lang="pl-PL" b="1" dirty="0" smtClean="0"/>
            </a:br>
            <a:r>
              <a:rPr lang="pl-PL" b="1" dirty="0" smtClean="0"/>
              <a:t>		o trzech rodzajach ludzi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8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 smtClean="0"/>
              <a:t>Cel pracy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i="1" dirty="0" smtClean="0"/>
              <a:t>Poprzez analizę rzeczywistości</a:t>
            </a:r>
            <a:br>
              <a:rPr lang="pl-PL" sz="4000" i="1" dirty="0" smtClean="0"/>
            </a:br>
            <a:r>
              <a:rPr lang="pl-PL" sz="4000" i="1" dirty="0" smtClean="0"/>
              <a:t>i rozsądzenie jej stanu stworzyć</a:t>
            </a:r>
            <a:br>
              <a:rPr lang="pl-PL" sz="4000" i="1" dirty="0" smtClean="0"/>
            </a:br>
            <a:r>
              <a:rPr lang="pl-PL" sz="4000" i="1" dirty="0" smtClean="0"/>
              <a:t>model otaczającego mnie świata</a:t>
            </a:r>
            <a:br>
              <a:rPr lang="pl-PL" sz="4000" i="1" dirty="0" smtClean="0"/>
            </a:br>
            <a:r>
              <a:rPr lang="pl-PL" sz="4000" i="1" dirty="0" smtClean="0"/>
              <a:t>aby nie popełniać błędów </a:t>
            </a:r>
            <a:br>
              <a:rPr lang="pl-PL" sz="4000" i="1" dirty="0" smtClean="0"/>
            </a:br>
            <a:r>
              <a:rPr lang="pl-PL" sz="4000" i="1" dirty="0" smtClean="0"/>
              <a:t>i działać mądrze.</a:t>
            </a:r>
            <a:endParaRPr lang="pl-PL" sz="4000" i="1" dirty="0"/>
          </a:p>
        </p:txBody>
      </p:sp>
    </p:spTree>
    <p:extLst>
      <p:ext uri="{BB962C8B-B14F-4D97-AF65-F5344CB8AC3E}">
        <p14:creationId xmlns:p14="http://schemas.microsoft.com/office/powerpoint/2010/main" val="3575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1Kor 2:12-3:3 </a:t>
            </a:r>
            <a:r>
              <a:rPr lang="pl-PL" dirty="0" err="1" smtClean="0"/>
              <a:t>tpnp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628800"/>
            <a:ext cx="2985739" cy="511256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348880"/>
            <a:ext cx="3632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Pojęcia, których używam</a:t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i linki do </a:t>
            </a:r>
            <a:r>
              <a:rPr lang="pl-PL" i="1" dirty="0" smtClean="0"/>
              <a:t>Blue </a:t>
            </a:r>
            <a:r>
              <a:rPr lang="pl-PL" i="1" dirty="0" err="1" smtClean="0"/>
              <a:t>Letter</a:t>
            </a:r>
            <a:r>
              <a:rPr lang="pl-PL" i="1" dirty="0" smtClean="0"/>
              <a:t> Biblie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Człowiek zmysłowy </a:t>
            </a:r>
            <a:br>
              <a:rPr lang="pl-PL" sz="2400" dirty="0"/>
            </a:br>
            <a:r>
              <a:rPr lang="pl-PL" sz="2400" dirty="0" err="1"/>
              <a:t>ψυχικός</a:t>
            </a:r>
            <a:r>
              <a:rPr lang="pl-PL" sz="2400" dirty="0"/>
              <a:t> </a:t>
            </a:r>
            <a:r>
              <a:rPr lang="pl-PL" sz="2400" dirty="0" err="1"/>
              <a:t>ἄνθρω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- </a:t>
            </a:r>
            <a:r>
              <a:rPr lang="pl-PL" sz="2400" dirty="0" err="1"/>
              <a:t>psychikos</a:t>
            </a:r>
            <a:r>
              <a:rPr lang="pl-PL" sz="2400" dirty="0"/>
              <a:t> </a:t>
            </a:r>
            <a:r>
              <a:rPr lang="pl-PL" sz="2400" dirty="0" err="1"/>
              <a:t>anthrōpos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S5591</a:t>
            </a:r>
            <a:r>
              <a:rPr lang="pl-PL" sz="2400" dirty="0"/>
              <a:t> </a:t>
            </a:r>
            <a:r>
              <a:rPr lang="pl-PL" sz="2400" dirty="0">
                <a:hlinkClick r:id="rId3"/>
              </a:rPr>
              <a:t>S444</a:t>
            </a:r>
            <a:endParaRPr lang="pl-PL" sz="2400" dirty="0"/>
          </a:p>
          <a:p>
            <a:r>
              <a:rPr lang="pl-PL" sz="2400" dirty="0"/>
              <a:t>Człowiek duchowy</a:t>
            </a:r>
            <a:br>
              <a:rPr lang="pl-PL" sz="2400" dirty="0"/>
            </a:br>
            <a:r>
              <a:rPr lang="pl-PL" sz="2400" dirty="0"/>
              <a:t>π</a:t>
            </a:r>
            <a:r>
              <a:rPr lang="pl-PL" sz="2400" dirty="0" err="1"/>
              <a:t>νευμ</a:t>
            </a:r>
            <a:r>
              <a:rPr lang="pl-PL" sz="2400" dirty="0"/>
              <a:t>α</a:t>
            </a:r>
            <a:r>
              <a:rPr lang="pl-PL" sz="2400" dirty="0" err="1"/>
              <a:t>τικοις</a:t>
            </a:r>
            <a:r>
              <a:rPr lang="pl-PL" sz="2400" dirty="0"/>
              <a:t> – </a:t>
            </a:r>
            <a:r>
              <a:rPr lang="pl-PL" sz="2400" dirty="0" err="1"/>
              <a:t>pneumatikois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4"/>
              </a:rPr>
              <a:t>S4152</a:t>
            </a:r>
            <a:endParaRPr lang="pl-PL" sz="2400" dirty="0"/>
          </a:p>
          <a:p>
            <a:r>
              <a:rPr lang="pl-PL" sz="2400" dirty="0"/>
              <a:t>Człowiek cielesny </a:t>
            </a:r>
            <a:br>
              <a:rPr lang="pl-PL" sz="2400" dirty="0"/>
            </a:br>
            <a:r>
              <a:rPr lang="pl-PL" sz="2400" dirty="0" err="1"/>
              <a:t>σ</a:t>
            </a:r>
            <a:r>
              <a:rPr lang="pl-PL" sz="2400" dirty="0"/>
              <a:t>α</a:t>
            </a:r>
            <a:r>
              <a:rPr lang="pl-PL" sz="2400" dirty="0" err="1"/>
              <a:t>ρκικοις</a:t>
            </a:r>
            <a:r>
              <a:rPr lang="pl-PL" sz="2400" dirty="0"/>
              <a:t> - </a:t>
            </a:r>
            <a:r>
              <a:rPr lang="pl-PL" sz="2400" dirty="0" err="1"/>
              <a:t>sarkikois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5"/>
              </a:rPr>
              <a:t>S4559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6317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Trzy rodzaje ludzi wg 1Kor2:14-3:3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3434"/>
            <a:ext cx="3574040" cy="1671870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smtClean="0"/>
              <a:t>Nominalni chrześcijanie</a:t>
            </a:r>
            <a:endParaRPr lang="pl-PL" dirty="0"/>
          </a:p>
        </p:txBody>
      </p:sp>
      <p:sp>
        <p:nvSpPr>
          <p:cNvPr id="9" name="Prostokąt zaokrąglony 10"/>
          <p:cNvSpPr/>
          <p:nvPr/>
        </p:nvSpPr>
        <p:spPr>
          <a:xfrm>
            <a:off x="6784605" y="4082375"/>
            <a:ext cx="2179883" cy="1362849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duchowi</a:t>
            </a:r>
            <a:br>
              <a:rPr lang="pl-PL" sz="2400" b="1" dirty="0" smtClean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1Kor 2:15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4748178" y="5529428"/>
            <a:ext cx="2956392" cy="1047988"/>
          </a:xfrm>
          <a:prstGeom prst="roundRect">
            <a:avLst>
              <a:gd name="adj" fmla="val 36005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cieleśni 1Kor 3:3</a:t>
            </a:r>
            <a:endParaRPr lang="pl-PL" sz="2400" b="1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Tekstowe 11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4722889" y="449343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6307065" y="300029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795572" y="2476164"/>
            <a:ext cx="3099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Naturalni (zmysłowi</a:t>
            </a:r>
            <a:r>
              <a:rPr lang="pl-PL" sz="2400" b="1" dirty="0" smtClean="0"/>
              <a:t>)</a:t>
            </a:r>
            <a:br>
              <a:rPr lang="pl-PL" sz="2400" b="1" dirty="0" smtClean="0"/>
            </a:br>
            <a:r>
              <a:rPr lang="pl-PL" sz="2400" i="1" dirty="0"/>
              <a:t> </a:t>
            </a:r>
            <a:r>
              <a:rPr lang="pl-PL" sz="2400" i="1" dirty="0" err="1"/>
              <a:t>ψυχικός</a:t>
            </a:r>
            <a:r>
              <a:rPr lang="pl-PL" sz="2400" i="1" dirty="0"/>
              <a:t> </a:t>
            </a:r>
            <a:r>
              <a:rPr lang="pl-PL" sz="2400" i="1" dirty="0" err="1"/>
              <a:t>ἄνθρω</a:t>
            </a:r>
            <a:r>
              <a:rPr lang="pl-PL" sz="2400" i="1" dirty="0"/>
              <a:t>π</a:t>
            </a:r>
            <a:r>
              <a:rPr lang="pl-PL" sz="2400" i="1" dirty="0" err="1"/>
              <a:t>ος</a:t>
            </a:r>
            <a:r>
              <a:rPr lang="pl-PL" sz="2400" i="1" dirty="0"/>
              <a:t>, </a:t>
            </a:r>
            <a:r>
              <a:rPr lang="pl-PL" sz="2400" i="1" dirty="0" err="1"/>
              <a:t>psychikos</a:t>
            </a:r>
            <a:r>
              <a:rPr lang="pl-PL" sz="2400" i="1" dirty="0"/>
              <a:t> </a:t>
            </a:r>
            <a:r>
              <a:rPr lang="pl-PL" sz="2400" i="1" dirty="0" err="1"/>
              <a:t>anthrōpos</a:t>
            </a:r>
            <a:r>
              <a:rPr lang="pl-PL" sz="2400" i="1" dirty="0"/>
              <a:t> 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>1Kor 2:14</a:t>
            </a:r>
            <a:endParaRPr lang="pl-PL" sz="2400" b="1" dirty="0"/>
          </a:p>
          <a:p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300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Człowiek zmysłowy, człowiek duchowy</a:t>
            </a:r>
            <a:br>
              <a:rPr lang="pl-PL" dirty="0" smtClean="0"/>
            </a:br>
            <a:r>
              <a:rPr lang="pl-PL" dirty="0" smtClean="0"/>
              <a:t>w UBG </a:t>
            </a:r>
            <a:r>
              <a:rPr lang="mr-IN" dirty="0" smtClean="0"/>
              <a:t>–</a:t>
            </a:r>
            <a:r>
              <a:rPr lang="pl-PL" dirty="0" smtClean="0"/>
              <a:t> tu jest problem!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i="1" baseline="30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14)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Lecz </a:t>
            </a:r>
            <a:r>
              <a:rPr lang="pl-PL" b="1" i="1" dirty="0" smtClean="0">
                <a:solidFill>
                  <a:schemeClr val="accent1">
                    <a:lumMod val="50000"/>
                  </a:schemeClr>
                </a:solidFill>
              </a:rPr>
              <a:t>cielesny </a:t>
            </a:r>
            <a:r>
              <a:rPr lang="pl-PL" b="1" i="1" dirty="0" smtClean="0">
                <a:solidFill>
                  <a:srgbClr val="FF0000"/>
                </a:solidFill>
              </a:rPr>
              <a:t>(?!)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smtClean="0"/>
              <a:t>[ </a:t>
            </a:r>
            <a:r>
              <a:rPr lang="pl-PL" i="1" dirty="0" err="1" smtClean="0"/>
              <a:t>ψυχικός</a:t>
            </a:r>
            <a:r>
              <a:rPr lang="pl-PL" i="1" dirty="0" smtClean="0"/>
              <a:t> </a:t>
            </a:r>
            <a:r>
              <a:rPr lang="pl-PL" i="1" dirty="0" err="1" smtClean="0"/>
              <a:t>ἄνθρω</a:t>
            </a:r>
            <a:r>
              <a:rPr lang="pl-PL" i="1" dirty="0" smtClean="0"/>
              <a:t>π</a:t>
            </a:r>
            <a:r>
              <a:rPr lang="pl-PL" i="1" dirty="0" err="1" smtClean="0"/>
              <a:t>ος</a:t>
            </a:r>
            <a:r>
              <a:rPr lang="pl-PL" i="1" dirty="0" smtClean="0"/>
              <a:t>, </a:t>
            </a:r>
            <a:r>
              <a:rPr lang="pl-PL" i="1" dirty="0" err="1" smtClean="0"/>
              <a:t>psychikos</a:t>
            </a:r>
            <a:r>
              <a:rPr lang="pl-PL" i="1" dirty="0" smtClean="0"/>
              <a:t> </a:t>
            </a:r>
            <a:r>
              <a:rPr lang="pl-PL" i="1" dirty="0" err="1" smtClean="0"/>
              <a:t>anthrōpos</a:t>
            </a:r>
            <a:r>
              <a:rPr lang="pl-PL" i="1" dirty="0" smtClean="0"/>
              <a:t> - </a:t>
            </a:r>
            <a:r>
              <a:rPr lang="pl-PL" dirty="0" smtClean="0"/>
              <a:t>zmysłowy</a:t>
            </a:r>
            <a:r>
              <a:rPr lang="pl-PL" i="1" dirty="0" smtClean="0"/>
              <a:t> ]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człowiek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nie pojmuje tych rzeczy, które są Ducha Bożego. Są bowiem dla niego głupstwem i nie może ich poznać, ponieważ rozsądza się je duchowo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l-PL" i="1" baseline="30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15)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Człowiek 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duchowy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smtClean="0"/>
              <a:t>[ π</a:t>
            </a:r>
            <a:r>
              <a:rPr lang="pl-PL" i="1" dirty="0" err="1" smtClean="0"/>
              <a:t>νευμ</a:t>
            </a:r>
            <a:r>
              <a:rPr lang="pl-PL" i="1" dirty="0" smtClean="0"/>
              <a:t>α</a:t>
            </a:r>
            <a:r>
              <a:rPr lang="pl-PL" i="1" dirty="0" err="1" smtClean="0"/>
              <a:t>τικός</a:t>
            </a:r>
            <a:r>
              <a:rPr lang="pl-PL" i="1" dirty="0" smtClean="0"/>
              <a:t> </a:t>
            </a:r>
            <a:r>
              <a:rPr lang="pl-PL" i="1" dirty="0" err="1" smtClean="0"/>
              <a:t>pneumatikos</a:t>
            </a:r>
            <a:r>
              <a:rPr lang="pl-PL" i="1" dirty="0" smtClean="0"/>
              <a:t> </a:t>
            </a:r>
            <a:r>
              <a:rPr lang="pl-PL" i="1" dirty="0"/>
              <a:t>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zaś rozsądza wszystko, lecz sam przez nikogo nie jest sądzony.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(16)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Kto bowiem poznał umysł Pana? Kto go będzie pouczał? Ale my mamy umysł Chrystusa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		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1Kor 2:14-16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ubg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28600" y="610395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biblia.apologetyka.com</a:t>
            </a:r>
            <a:r>
              <a:rPr lang="pl-PL" sz="1000" dirty="0"/>
              <a:t>/read?utf8=✓&amp;q=1kor2%3A14-16&amp;bible%5B%5D=eib&amp;bible%5B%5D=bg&amp;bible%5B%5D=pau&amp;bible%5B%5D=bp&amp;bible%5B%5D=bt5&amp;bible%5B%5D=bw&amp;bible%5B%5D=psz&amp;bible%5B%5D=</a:t>
            </a:r>
            <a:r>
              <a:rPr lang="pl-PL" sz="1000" dirty="0" err="1"/>
              <a:t>ubg&amp;fmt</a:t>
            </a:r>
            <a:r>
              <a:rPr lang="pl-PL" sz="1000" dirty="0"/>
              <a:t>=&amp;</a:t>
            </a:r>
            <a:r>
              <a:rPr lang="pl-PL" sz="1000" dirty="0" err="1"/>
              <a:t>num</a:t>
            </a:r>
            <a:r>
              <a:rPr lang="pl-PL" sz="1000" dirty="0"/>
              <a:t>=&amp;</a:t>
            </a:r>
            <a:r>
              <a:rPr lang="pl-PL" sz="1000" dirty="0" err="1" smtClean="0"/>
              <a:t>codes</a:t>
            </a:r>
            <a:r>
              <a:rPr lang="pl-PL" sz="1000" dirty="0" smtClean="0"/>
              <a:t>=0</a:t>
            </a: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39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Człowiek zmysłowy, człowiek duchowy</a:t>
            </a:r>
            <a:br>
              <a:rPr lang="pl-PL" dirty="0" smtClean="0"/>
            </a:br>
            <a:r>
              <a:rPr lang="pl-PL" dirty="0" smtClean="0"/>
              <a:t>w EIB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i="1" baseline="30000" dirty="0" smtClean="0"/>
              <a:t>(</a:t>
            </a:r>
            <a:r>
              <a:rPr lang="pl-PL" i="1" baseline="30000" dirty="0"/>
              <a:t>14)</a:t>
            </a:r>
            <a:r>
              <a:rPr lang="pl-PL" i="1" dirty="0"/>
              <a:t> Człowiek </a:t>
            </a:r>
            <a:r>
              <a:rPr lang="pl-PL" b="1" i="1" dirty="0"/>
              <a:t>zmysłowy</a:t>
            </a:r>
            <a:r>
              <a:rPr lang="pl-PL" i="1" dirty="0"/>
              <a:t> nie przyjmuje spraw Ducha Bożego. Są one dla niego głupstwem, nie jest w stanie ich pojąć, gdyż trzeba je duchowo rozsądzać</a:t>
            </a:r>
            <a:r>
              <a:rPr lang="pl-PL" i="1" dirty="0" smtClean="0"/>
              <a:t>.</a:t>
            </a:r>
          </a:p>
          <a:p>
            <a:pPr marL="0" indent="0">
              <a:buNone/>
            </a:pPr>
            <a:r>
              <a:rPr lang="pl-PL" i="1" baseline="30000" dirty="0" smtClean="0"/>
              <a:t>(</a:t>
            </a:r>
            <a:r>
              <a:rPr lang="pl-PL" i="1" baseline="30000" dirty="0"/>
              <a:t>15)</a:t>
            </a:r>
            <a:r>
              <a:rPr lang="pl-PL" i="1" dirty="0"/>
              <a:t> Człowiek </a:t>
            </a:r>
            <a:r>
              <a:rPr lang="pl-PL" b="1" i="1" dirty="0"/>
              <a:t>duchowy</a:t>
            </a:r>
            <a:r>
              <a:rPr lang="pl-PL" i="1" dirty="0"/>
              <a:t> natomiast rozsądza wszystko, sam jednak pozostaje poza ocenami. </a:t>
            </a:r>
            <a:r>
              <a:rPr lang="pl-PL" i="1" baseline="30000" dirty="0"/>
              <a:t>(16)</a:t>
            </a:r>
            <a:r>
              <a:rPr lang="pl-PL" i="1" dirty="0"/>
              <a:t> Bo kto poznał myśl Pana , tak by Go pouczać? My natomiast jesteśmy myśli Chrystusowej</a:t>
            </a:r>
            <a:r>
              <a:rPr lang="pl-PL" i="1" dirty="0" smtClean="0"/>
              <a:t>.</a:t>
            </a:r>
          </a:p>
          <a:p>
            <a:pPr marL="0" indent="0">
              <a:buNone/>
            </a:pPr>
            <a:r>
              <a:rPr lang="pl-PL" i="1" dirty="0"/>
              <a:t>	</a:t>
            </a:r>
            <a:r>
              <a:rPr lang="pl-PL" i="1" dirty="0" smtClean="0"/>
              <a:t>			</a:t>
            </a:r>
            <a:r>
              <a:rPr lang="pl-PL" i="1" dirty="0"/>
              <a:t> 1Kor 2:14-16 </a:t>
            </a:r>
            <a:r>
              <a:rPr lang="pl-PL" i="1" dirty="0" err="1"/>
              <a:t>eib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7456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Kim jestem?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27784" y="4682519"/>
            <a:ext cx="5830416" cy="978729"/>
          </a:xfrm>
        </p:spPr>
        <p:txBody>
          <a:bodyPr/>
          <a:lstStyle/>
          <a:p>
            <a:r>
              <a:rPr lang="pl-PL" dirty="0" smtClean="0"/>
              <a:t>	Jeśli </a:t>
            </a:r>
            <a:r>
              <a:rPr lang="pl-PL" dirty="0"/>
              <a:t>ktoś pragnie biskupstwa, pragnie dobrego dzieła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Biskup </a:t>
            </a:r>
            <a:r>
              <a:rPr lang="pl-PL" dirty="0"/>
              <a:t>więc ma być </a:t>
            </a:r>
            <a:r>
              <a:rPr lang="mr-IN" dirty="0" smtClean="0"/>
              <a:t>…</a:t>
            </a:r>
            <a:endParaRPr lang="pl-PL" dirty="0" smtClean="0"/>
          </a:p>
          <a:p>
            <a:r>
              <a:rPr lang="pl-PL" dirty="0" smtClean="0"/>
              <a:t>						1Tym3:1nn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63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5435325" y="4583347"/>
            <a:ext cx="1272542" cy="759103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Dzieci</a:t>
            </a:r>
            <a:endParaRPr lang="pl-PL" dirty="0"/>
          </a:p>
        </p:txBody>
      </p:sp>
      <p:sp>
        <p:nvSpPr>
          <p:cNvPr id="10" name="Strzałka w prawo 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trzałka w prawo 1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6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Kim jestem?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Starszy </a:t>
            </a:r>
            <a:r>
              <a:rPr lang="mr-IN" dirty="0" smtClean="0"/>
              <a:t>–</a:t>
            </a:r>
            <a:r>
              <a:rPr lang="pl-PL" dirty="0" smtClean="0"/>
              <a:t> młodszy ?</a:t>
            </a:r>
          </a:p>
          <a:p>
            <a:r>
              <a:rPr lang="pl-PL" dirty="0" smtClean="0"/>
              <a:t>Biskup?</a:t>
            </a:r>
          </a:p>
          <a:p>
            <a:r>
              <a:rPr lang="pl-PL" dirty="0" smtClean="0"/>
              <a:t>Dziecko </a:t>
            </a:r>
            <a:r>
              <a:rPr lang="mr-IN" dirty="0" smtClean="0"/>
              <a:t>–</a:t>
            </a:r>
            <a:r>
              <a:rPr lang="pl-PL" dirty="0" smtClean="0"/>
              <a:t> dorosły</a:t>
            </a:r>
          </a:p>
          <a:p>
            <a:r>
              <a:rPr lang="pl-PL" dirty="0" smtClean="0"/>
              <a:t>Nowonarodzony </a:t>
            </a:r>
            <a:r>
              <a:rPr lang="mr-IN" dirty="0" smtClean="0"/>
              <a:t>–</a:t>
            </a:r>
            <a:r>
              <a:rPr lang="pl-PL" dirty="0" smtClean="0"/>
              <a:t> niemowlak </a:t>
            </a:r>
            <a:r>
              <a:rPr lang="mr-IN" dirty="0" smtClean="0"/>
              <a:t>–</a:t>
            </a:r>
            <a:r>
              <a:rPr lang="pl-PL" dirty="0" smtClean="0"/>
              <a:t> dziecko </a:t>
            </a:r>
            <a:r>
              <a:rPr lang="mr-IN" dirty="0" smtClean="0"/>
              <a:t>–</a:t>
            </a:r>
            <a:r>
              <a:rPr lang="pl-PL" dirty="0" smtClean="0"/>
              <a:t> młodzieniec </a:t>
            </a:r>
            <a:r>
              <a:rPr lang="mr-IN" dirty="0" smtClean="0"/>
              <a:t>–</a:t>
            </a:r>
            <a:r>
              <a:rPr lang="pl-PL" dirty="0" smtClean="0"/>
              <a:t> dojrzały </a:t>
            </a:r>
            <a:r>
              <a:rPr lang="mr-IN" dirty="0" smtClean="0"/>
              <a:t>–</a:t>
            </a:r>
            <a:r>
              <a:rPr lang="pl-PL" dirty="0" smtClean="0"/>
              <a:t> stary albo starszy?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13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Biskup - propozycja #1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Biskup</a:t>
            </a:r>
            <a:r>
              <a:rPr lang="pl-PL" sz="2400" dirty="0"/>
              <a:t> (łac. </a:t>
            </a:r>
            <a:r>
              <a:rPr lang="pl-PL" sz="2400" dirty="0" err="1"/>
              <a:t>episcopus</a:t>
            </a:r>
            <a:r>
              <a:rPr lang="pl-PL" sz="2400" dirty="0"/>
              <a:t> z gr. </a:t>
            </a:r>
            <a:r>
              <a:rPr lang="pl-PL" sz="2400" dirty="0" err="1"/>
              <a:t>ἐ</a:t>
            </a:r>
            <a:r>
              <a:rPr lang="pl-PL" sz="2400" dirty="0"/>
              <a:t>π</a:t>
            </a:r>
            <a:r>
              <a:rPr lang="pl-PL" sz="2400" dirty="0" err="1"/>
              <a:t>ίσκο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</a:t>
            </a:r>
            <a:r>
              <a:rPr lang="pl-PL" sz="2400" dirty="0" err="1"/>
              <a:t>episkopos</a:t>
            </a:r>
            <a:r>
              <a:rPr lang="pl-PL" sz="2400" dirty="0"/>
              <a:t>: nadzorca, opiekun) – w Kościołach chrześcijańskich duchowny o najwyższych </a:t>
            </a:r>
            <a:r>
              <a:rPr lang="pl-PL" sz="2400" i="1" dirty="0" smtClean="0"/>
              <a:t>święceniach</a:t>
            </a:r>
            <a:r>
              <a:rPr lang="pl-PL" sz="2400" dirty="0" smtClean="0"/>
              <a:t> (???). </a:t>
            </a:r>
            <a:r>
              <a:rPr lang="pl-PL" sz="2400" dirty="0"/>
              <a:t>Urząd kościelny w Kościele katolickim, Kościołach starokatolickich i w kościołach prawosławnych uznawany za najwyższy stopień </a:t>
            </a:r>
            <a:r>
              <a:rPr lang="pl-PL" sz="2400" u="sng" dirty="0"/>
              <a:t>sakramentu</a:t>
            </a:r>
            <a:r>
              <a:rPr lang="pl-PL" sz="2400" dirty="0"/>
              <a:t> </a:t>
            </a:r>
            <a:r>
              <a:rPr lang="pl-PL" sz="2400" dirty="0" smtClean="0"/>
              <a:t>(???) kapłaństwa</a:t>
            </a:r>
            <a:r>
              <a:rPr lang="pl-PL" sz="2400" dirty="0"/>
              <a:t>.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319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Biskup </a:t>
            </a:r>
            <a:r>
              <a:rPr lang="pl-PL" dirty="0"/>
              <a:t>- propozycja </a:t>
            </a:r>
            <a:r>
              <a:rPr lang="pl-PL" dirty="0" smtClean="0"/>
              <a:t>#2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aseline="30000" dirty="0" smtClean="0"/>
              <a:t>(</a:t>
            </a:r>
            <a:r>
              <a:rPr lang="pl-PL" baseline="30000" dirty="0"/>
              <a:t>1)</a:t>
            </a:r>
            <a:r>
              <a:rPr lang="pl-PL" dirty="0"/>
              <a:t> Starszych, którzy są wśród was, proszę jako również starszy i świadek cierpień Chrystusa oraz uczestnik chwały, która ma się objawić: </a:t>
            </a:r>
            <a:r>
              <a:rPr lang="pl-PL" baseline="30000" dirty="0"/>
              <a:t>(2)</a:t>
            </a:r>
            <a:r>
              <a:rPr lang="pl-PL" dirty="0"/>
              <a:t> Paście stado Boga, które jest wśród was, doglądając go nie z przymusu, ale dobrowolnie, nie dla brudnego zysku, ale z ochotą; </a:t>
            </a:r>
            <a:r>
              <a:rPr lang="pl-PL" baseline="30000" dirty="0"/>
              <a:t>(3)</a:t>
            </a:r>
            <a:r>
              <a:rPr lang="pl-PL" dirty="0"/>
              <a:t> I nie jak ci, którzy panują nad dziedzictwem </a:t>
            </a:r>
            <a:r>
              <a:rPr lang="pl-PL" i="1" dirty="0"/>
              <a:t>Pana</a:t>
            </a:r>
            <a:r>
              <a:rPr lang="pl-PL" dirty="0"/>
              <a:t>, lecz jako wzór dla stada. </a:t>
            </a:r>
            <a:r>
              <a:rPr lang="pl-PL" baseline="30000" dirty="0"/>
              <a:t>(4)</a:t>
            </a:r>
            <a:r>
              <a:rPr lang="pl-PL" dirty="0"/>
              <a:t> A gdy się objawi Najwyższy Pasterz, otrzymacie niewiędnącą koronę chwały. </a:t>
            </a:r>
            <a:r>
              <a:rPr lang="pl-PL" baseline="30000" dirty="0"/>
              <a:t>(5)</a:t>
            </a:r>
            <a:r>
              <a:rPr lang="pl-PL" dirty="0"/>
              <a:t> Podobnie młodsi, bądźcie poddani starszym. Wszyscy zaś wobec siebie bądźcie poddani. Przyobleczcie się w pokorę, gdyż Bóg pysznym się sprzeciwia, a pokornym łaskę daje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						1P </a:t>
            </a:r>
            <a:r>
              <a:rPr lang="pl-PL" dirty="0"/>
              <a:t>5:1-5 </a:t>
            </a:r>
            <a:r>
              <a:rPr lang="pl-PL" dirty="0" err="1" smtClean="0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7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Rysunek #1:</a:t>
            </a:r>
            <a:br>
              <a:rPr lang="pl-PL" sz="3200" dirty="0" smtClean="0"/>
            </a:br>
            <a:r>
              <a:rPr lang="pl-PL" sz="3200" dirty="0" smtClean="0"/>
              <a:t>		luty ‘2018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>			ćwiczę sobie grafikę w SVG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5959624" cy="4959620"/>
          </a:xfrm>
          <a:ln>
            <a:solidFill>
              <a:schemeClr val="accent1"/>
            </a:solidFill>
          </a:ln>
        </p:spPr>
      </p:pic>
      <p:sp>
        <p:nvSpPr>
          <p:cNvPr id="4" name="PoleTekstowe 3"/>
          <p:cNvSpPr txBox="1"/>
          <p:nvPr/>
        </p:nvSpPr>
        <p:spPr>
          <a:xfrm rot="20118542">
            <a:off x="-85849" y="217607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A </a:t>
            </a:r>
            <a:r>
              <a:rPr lang="pl-PL" sz="2800" b="1" dirty="0" err="1" smtClean="0">
                <a:solidFill>
                  <a:srgbClr val="FF0000"/>
                </a:solidFill>
              </a:rPr>
              <a:t>feee</a:t>
            </a:r>
            <a:r>
              <a:rPr lang="pl-PL" sz="28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pl-PL" sz="2800" b="1" dirty="0">
                <a:solidFill>
                  <a:srgbClr val="FF0000"/>
                </a:solidFill>
              </a:rPr>
              <a:t>	</a:t>
            </a:r>
            <a:r>
              <a:rPr lang="pl-PL" sz="2800" b="1" dirty="0" smtClean="0">
                <a:solidFill>
                  <a:srgbClr val="FF0000"/>
                </a:solidFill>
              </a:rPr>
              <a:t>to jest brzydkie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1P 5:1-5 ubg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(1) Starszych, którzy są wśród was, proszę jako również starszy i świadek cierpień Chrystusa oraz uczestnik chwały, która ma się objawić:</a:t>
            </a:r>
          </a:p>
          <a:p>
            <a:pPr lvl="1"/>
            <a:r>
              <a:rPr lang="pl-PL" dirty="0" smtClean="0"/>
              <a:t>(2) Paście stado Boga, które jest wśród was, </a:t>
            </a:r>
          </a:p>
          <a:p>
            <a:pPr lvl="2"/>
            <a:r>
              <a:rPr lang="pl-PL" dirty="0" smtClean="0"/>
              <a:t>doglądając go </a:t>
            </a:r>
          </a:p>
          <a:p>
            <a:pPr lvl="3"/>
            <a:r>
              <a:rPr lang="pl-PL" dirty="0" smtClean="0"/>
              <a:t>nie z przymusu, ale </a:t>
            </a:r>
          </a:p>
          <a:p>
            <a:pPr lvl="3"/>
            <a:r>
              <a:rPr lang="pl-PL" dirty="0" smtClean="0"/>
              <a:t>dobrowolnie, </a:t>
            </a:r>
          </a:p>
          <a:p>
            <a:pPr lvl="3"/>
            <a:r>
              <a:rPr lang="pl-PL" dirty="0" smtClean="0"/>
              <a:t>nie dla brudnego zysku, </a:t>
            </a:r>
          </a:p>
          <a:p>
            <a:pPr lvl="3"/>
            <a:r>
              <a:rPr lang="pl-PL" dirty="0" smtClean="0"/>
              <a:t>ale z ochotą;</a:t>
            </a:r>
          </a:p>
          <a:p>
            <a:pPr lvl="3"/>
            <a:r>
              <a:rPr lang="pl-PL" dirty="0" smtClean="0"/>
              <a:t> (3) I nie jak ci, którzy panują nad dziedzictwem Pana, lecz </a:t>
            </a:r>
          </a:p>
          <a:p>
            <a:pPr lvl="3"/>
            <a:r>
              <a:rPr lang="pl-PL" dirty="0" smtClean="0"/>
              <a:t>jako wzór dla stada.</a:t>
            </a:r>
          </a:p>
          <a:p>
            <a:pPr lvl="1"/>
            <a:r>
              <a:rPr lang="pl-PL" dirty="0" smtClean="0"/>
              <a:t>(4) A gdy się objawi Najwyższy Pasterz, otrzymacie niewiędnącą koronę chwały.</a:t>
            </a:r>
          </a:p>
          <a:p>
            <a:r>
              <a:rPr lang="pl-PL" dirty="0" smtClean="0"/>
              <a:t> (5) Podobnie młodsi,</a:t>
            </a:r>
          </a:p>
          <a:p>
            <a:pPr lvl="1"/>
            <a:r>
              <a:rPr lang="pl-PL" dirty="0" smtClean="0"/>
              <a:t>bądźcie poddani starszym. </a:t>
            </a:r>
          </a:p>
          <a:p>
            <a:r>
              <a:rPr lang="pl-PL" dirty="0" smtClean="0"/>
              <a:t>Wszyscy zaś wobec siebie bądźcie poddani. Przyobleczcie się w pokorę, gdyż Bóg pysznym się sprzeciwia, a pokornym łaskę daje.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76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#2.3:</a:t>
            </a:r>
            <a:br>
              <a:rPr lang="pl-PL" dirty="0" smtClean="0"/>
            </a:br>
            <a:r>
              <a:rPr lang="pl-PL" dirty="0" smtClean="0"/>
              <a:t>	Problematyczna ścieżka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460919"/>
            <a:ext cx="7086600" cy="1200329"/>
          </a:xfrm>
        </p:spPr>
        <p:txBody>
          <a:bodyPr/>
          <a:lstStyle/>
          <a:p>
            <a:pPr algn="r"/>
            <a:r>
              <a:rPr lang="pl-PL" dirty="0" smtClean="0"/>
              <a:t>Uważajcie, żeby was ktoś nie obrócił na własną korzyść przez filozofię </a:t>
            </a:r>
            <a:br>
              <a:rPr lang="pl-PL" dirty="0" smtClean="0"/>
            </a:br>
            <a:r>
              <a:rPr lang="pl-PL" dirty="0" smtClean="0"/>
              <a:t>i próżne oszustwo, oparte na ludzkiej tradycji, na żywiołach świata, </a:t>
            </a:r>
            <a:br>
              <a:rPr lang="pl-PL" dirty="0" smtClean="0"/>
            </a:br>
            <a:r>
              <a:rPr lang="pl-PL" dirty="0" smtClean="0"/>
              <a:t>a nie na Chrystusie.</a:t>
            </a:r>
            <a:br>
              <a:rPr lang="pl-PL" dirty="0" smtClean="0"/>
            </a:br>
            <a:r>
              <a:rPr lang="pl-PL" dirty="0" smtClean="0"/>
              <a:t>			Kol 2:8 </a:t>
            </a:r>
            <a:r>
              <a:rPr lang="pl-PL" dirty="0" err="1" smtClean="0"/>
              <a:t>ubg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1323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 smtClean="0"/>
              <a:t>Wzywamy: pojednajcie się z Bogiem!</a:t>
            </a:r>
            <a:endParaRPr lang="pl-PL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Tekstowe 2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8" name="PoleTekstowe 27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Niemowlaki są cielesne</a:t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ale to jest ich przywilej!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oleTekstowe 3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2" name="PoleTekstowe 31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4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6" name="PoleTekstowe 25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399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Dzieci</a:t>
            </a:r>
            <a:r>
              <a:rPr lang="mr-IN" dirty="0" smtClean="0"/>
              <a:t>…</a:t>
            </a:r>
            <a:r>
              <a:rPr lang="pl-PL" dirty="0" smtClean="0"/>
              <a:t>.. </a:t>
            </a:r>
            <a:r>
              <a:rPr lang="mr-IN" dirty="0" smtClean="0"/>
              <a:t>–</a:t>
            </a:r>
            <a:r>
              <a:rPr lang="pl-PL" dirty="0" smtClean="0"/>
              <a:t> też mają swoje przywileje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47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0" name="Strzałka w prawo 49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trzałka kolista 53"/>
          <p:cNvSpPr/>
          <p:nvPr/>
        </p:nvSpPr>
        <p:spPr>
          <a:xfrm rot="10800000">
            <a:off x="5746741" y="4646917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728757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3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Wyrośnięte dzieci to ”ociężali” 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1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3" name="Strzałka w prawo 52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6" name="Strzałka kolista 55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0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„Ociężali” to cieleśni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72603" y="4221087"/>
            <a:ext cx="1122428" cy="764793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7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51" name="Strzałka w prawo 50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3" name="Strzałka kolista 5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0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Cieleśni zwiedzeni (przez kogo?)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 </a:t>
            </a:r>
            <a:br>
              <a:rPr lang="pl-PL" dirty="0"/>
            </a:br>
            <a:r>
              <a:rPr lang="pl-PL" dirty="0" smtClean="0"/>
              <a:t>duchowy</a:t>
            </a:r>
            <a:endParaRPr lang="pl-PL" dirty="0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eTekstowe 29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kolista 28"/>
          <p:cNvSpPr/>
          <p:nvPr/>
        </p:nvSpPr>
        <p:spPr>
          <a:xfrm rot="312077">
            <a:off x="4591167" y="4382857"/>
            <a:ext cx="1638079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8160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3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60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Problem: Fałszywi bracia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7" cy="5251722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w prawo 28"/>
          <p:cNvSpPr/>
          <p:nvPr/>
        </p:nvSpPr>
        <p:spPr>
          <a:xfrm>
            <a:off x="1647460" y="5590736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Tekstowe 29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kolista 32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prawo 33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6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zakrzywiony 28"/>
          <p:cNvCxnSpPr/>
          <p:nvPr/>
        </p:nvCxnSpPr>
        <p:spPr>
          <a:xfrm rot="10800000">
            <a:off x="3707905" y="5654139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zakrzywiony 29"/>
          <p:cNvCxnSpPr/>
          <p:nvPr/>
        </p:nvCxnSpPr>
        <p:spPr>
          <a:xfrm rot="10800000">
            <a:off x="3707903" y="5503014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53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15995</TotalTime>
  <Words>2509</Words>
  <Application>Microsoft Macintosh PowerPoint</Application>
  <PresentationFormat>Pokaz na ekranie (4:3)</PresentationFormat>
  <Paragraphs>1068</Paragraphs>
  <Slides>121</Slides>
  <Notes>78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121</vt:i4>
      </vt:variant>
    </vt:vector>
  </HeadingPairs>
  <TitlesOfParts>
    <vt:vector size="127" baseType="lpstr">
      <vt:lpstr>Calibri</vt:lpstr>
      <vt:lpstr>Mangal</vt:lpstr>
      <vt:lpstr>Times</vt:lpstr>
      <vt:lpstr>Wingdings</vt:lpstr>
      <vt:lpstr>Arial</vt:lpstr>
      <vt:lpstr>Motyw pakietu Office</vt:lpstr>
      <vt:lpstr>Morfologia chrześcijaństwa w przestrzeni 2D</vt:lpstr>
      <vt:lpstr>Moja pokuta: Czy warto się prosić Boga o nawrócenie Janka? </vt:lpstr>
      <vt:lpstr>Mój cel na to spotkanie</vt:lpstr>
      <vt:lpstr>Wstęp: Inspiracja i cel pracy</vt:lpstr>
      <vt:lpstr>Inspiracja #1:  Proces czynienia uczniów …    … a właściwie jego brak      w grupkach Odwykowych       przed 2014 rokiem</vt:lpstr>
      <vt:lpstr>Inspiracja #2:  Realność otaczającego mnie świata     wg. schematu Bogdana</vt:lpstr>
      <vt:lpstr>Jesień 2017 - potrzeba i zadanie</vt:lpstr>
      <vt:lpstr>Cel pracy</vt:lpstr>
      <vt:lpstr>Rysunek #1:   luty ‘2018    ćwiczę sobie grafikę w SVG</vt:lpstr>
      <vt:lpstr>Rysunek, wersja kolejna - marzec ‘2018 praca z Weroniką i Krzysiem w Krakowie</vt:lpstr>
      <vt:lpstr>Efekt przemyśleń z lata 2018: Pełny obrazek na początek</vt:lpstr>
      <vt:lpstr>Monochrom – do samodzielnego kolorowania</vt:lpstr>
      <vt:lpstr>Wstęp: Idea i sposób jej prezentacji</vt:lpstr>
      <vt:lpstr>Wszystko poza atomem można podzielić.    Atomy ponoć też, choć ...</vt:lpstr>
      <vt:lpstr>Głowna idea: analiza i podział wszystkiego w dwóch wymiarach</vt:lpstr>
      <vt:lpstr>Podział widoczny dla świata</vt:lpstr>
      <vt:lpstr>Podział widoczny dla ducha</vt:lpstr>
      <vt:lpstr>Głowna idea: analiza i podział  wszystkiego w dwóch wymiarach</vt:lpstr>
      <vt:lpstr>Morfologia</vt:lpstr>
      <vt:lpstr>Morfologia krwi</vt:lpstr>
      <vt:lpstr>Efekt przemyśleń z lata 2018: Pełny obrazek na początek</vt:lpstr>
      <vt:lpstr>Temat #1  Kościół    i jego służba jednania</vt:lpstr>
      <vt:lpstr>Na początku … (Gen 1:1)</vt:lpstr>
      <vt:lpstr>Problem z grzechem</vt:lpstr>
      <vt:lpstr>Podział świata: zgubione-odkupione</vt:lpstr>
      <vt:lpstr>Metahistoria</vt:lpstr>
      <vt:lpstr>Inne słowa opisujące zbiory</vt:lpstr>
      <vt:lpstr>Inne słowa opisujące zbiory</vt:lpstr>
      <vt:lpstr>Bóg pojednał nas z sobą i … (2Kor 5:17-21)</vt:lpstr>
      <vt:lpstr>Bóg zlecił nam posługę pojednania. Zadanie kościoła. (2Kor 5:17-21)</vt:lpstr>
      <vt:lpstr>Moje pojednanie</vt:lpstr>
      <vt:lpstr>Prezentacja programu PowerPoint</vt:lpstr>
      <vt:lpstr>Temat #2.1: Wielkie Posłannictwo,    czyli czynienie uczniów      jako metoda Mistrza.</vt:lpstr>
      <vt:lpstr>Co Jezus przed wniebowstąpieniem nakazał swoim uczniom?</vt:lpstr>
      <vt:lpstr>Co Jezus przed wniebowstąpieniem nakazał swoim uczniom?</vt:lpstr>
      <vt:lpstr>Podział świata: zgubione-odkupione to nasz podział świata! Tym żyjemy!</vt:lpstr>
      <vt:lpstr>Wielkie Posłannictwo – Mt 28:18-20 tpnp </vt:lpstr>
      <vt:lpstr>Zadanie uczynić uczniów    spośród wszystkich narodów</vt:lpstr>
      <vt:lpstr>Dwie wizje kościoła</vt:lpstr>
      <vt:lpstr>Idźcie i nauczajcie, (…) uczcie (…)</vt:lpstr>
      <vt:lpstr>Idąc uczyńcie uczniami (…) ucząc (…)</vt:lpstr>
      <vt:lpstr>Temat #3: Podział widoczny dla świata  i przez świat proponowany.</vt:lpstr>
      <vt:lpstr>Podział widoczny dla ducha    Tym żyjemy, to czujemy.</vt:lpstr>
      <vt:lpstr>Podział widoczny dla ducha</vt:lpstr>
      <vt:lpstr>Podział widoczny dla świata</vt:lpstr>
      <vt:lpstr>Podział wg świata:  chrześcijanie i … ?</vt:lpstr>
      <vt:lpstr>Chrześcijanin – czyje to pojęcie?</vt:lpstr>
      <vt:lpstr>Różne, światowe kryteria podziału</vt:lpstr>
      <vt:lpstr>Różne, światowe kryteria podziału</vt:lpstr>
      <vt:lpstr>Podział wg świata</vt:lpstr>
      <vt:lpstr>Podział wg. świata,     … który chce nas zwieść!</vt:lpstr>
      <vt:lpstr>Przestrzeń ducha</vt:lpstr>
      <vt:lpstr>Podział wg świata, który chce nas zwieść, więc się bronimy pojęciem ….</vt:lpstr>
      <vt:lpstr>Superpozycja dwóch przestrzeni</vt:lpstr>
      <vt:lpstr>Zadanie kościoła – udział w jednaniu</vt:lpstr>
      <vt:lpstr>Krótka wstawka o historii kościoła i podziałach w nim… … albo o kłamstwach     z tym związanych.</vt:lpstr>
      <vt:lpstr>Obrazki z historią kościoła (1/3)</vt:lpstr>
      <vt:lpstr>Obrazki z historią kościoła (2/3)</vt:lpstr>
      <vt:lpstr>Obrazki z historią kościoła (3/3)</vt:lpstr>
      <vt:lpstr>Kościół…. ten prawdziwy,     pszenica nie kąkol!</vt:lpstr>
      <vt:lpstr>Zadanie kościoła – czynienie uczniów</vt:lpstr>
      <vt:lpstr>Dwa wymiary ortogonalne kryteria podziałów</vt:lpstr>
      <vt:lpstr>Synteza mojego modelu</vt:lpstr>
      <vt:lpstr>Prezentacja programu PowerPoint</vt:lpstr>
      <vt:lpstr>Temat #2.2  Normalna ścieżka</vt:lpstr>
      <vt:lpstr>W miejsce Chrystusa błagamy: Pojednajcie się z Bogiem!</vt:lpstr>
      <vt:lpstr>A jak już się pojednają?</vt:lpstr>
      <vt:lpstr>A jak już się pojednają?</vt:lpstr>
      <vt:lpstr>Nowonarodzone ludzie to niemowlaki w Chrystusie</vt:lpstr>
      <vt:lpstr>Niemowlaki, a potem dzieci …</vt:lpstr>
      <vt:lpstr>Niemowlaki rosną! </vt:lpstr>
      <vt:lpstr>Pierwszy uczynek – wyznanie wiary</vt:lpstr>
      <vt:lpstr>Chrzest jako (1), (2), (3), ….</vt:lpstr>
      <vt:lpstr>Sługa czy przyjaciel?</vt:lpstr>
      <vt:lpstr>Złożenie ciała na ofiarę</vt:lpstr>
      <vt:lpstr>Cel - dojrzałość</vt:lpstr>
      <vt:lpstr>Kroki wiary</vt:lpstr>
      <vt:lpstr>Pułapki</vt:lpstr>
      <vt:lpstr>Temat #4  Trudna nauka    o trzech rodzajach ludzi</vt:lpstr>
      <vt:lpstr>1Kor 2:12-3:3 tpnp</vt:lpstr>
      <vt:lpstr>Pojęcia, których używam … i linki do Blue Letter Biblie</vt:lpstr>
      <vt:lpstr>Trzy rodzaje ludzi wg 1Kor2:14-3:3</vt:lpstr>
      <vt:lpstr>Człowiek zmysłowy, człowiek duchowy w UBG – tu jest problem!</vt:lpstr>
      <vt:lpstr>Człowiek zmysłowy, człowiek duchowy w EIB</vt:lpstr>
      <vt:lpstr>Kim jestem?</vt:lpstr>
      <vt:lpstr>Prezentacja programu PowerPoint</vt:lpstr>
      <vt:lpstr>Kim jestem?</vt:lpstr>
      <vt:lpstr>Biskup - propozycja #1</vt:lpstr>
      <vt:lpstr>Biskup - propozycja #2</vt:lpstr>
      <vt:lpstr>1P 5:1-5 ubg</vt:lpstr>
      <vt:lpstr>Temat #2.3:  Problematyczna ścieżka</vt:lpstr>
      <vt:lpstr>Wzywamy: pojednajcie się z Bogiem!</vt:lpstr>
      <vt:lpstr>Niemowlaki są cielesne … ale to jest ich przywilej!</vt:lpstr>
      <vt:lpstr>Dzieci….. – też mają swoje przywileje</vt:lpstr>
      <vt:lpstr>Wyrośnięte dzieci to ”ociężali” </vt:lpstr>
      <vt:lpstr>„Ociężali” to cieleśni</vt:lpstr>
      <vt:lpstr>Cieleśni zwiedzeni (przez kogo?)</vt:lpstr>
      <vt:lpstr>Problem: Fałszywi bracia</vt:lpstr>
      <vt:lpstr>Współpraca: Fałszywi bracia i cieleśni</vt:lpstr>
      <vt:lpstr>Paweł w Milecie do starszych z Efezu</vt:lpstr>
      <vt:lpstr>Pan Jezus o fałszywych…</vt:lpstr>
      <vt:lpstr>Współpraca cielesnych     ze zmysłowymi. Fałszywi bracia     i bracia cieleśni. Napięcia w Kościele</vt:lpstr>
      <vt:lpstr>Współpraca: Fałszywi bracia i cieleśni</vt:lpstr>
      <vt:lpstr>Frakcje</vt:lpstr>
      <vt:lpstr>Napięcia</vt:lpstr>
      <vt:lpstr>Temat #5: Co jeszcze wytrzyma ten model?</vt:lpstr>
      <vt:lpstr>Zjawisko – Żydzi mesjańscy</vt:lpstr>
      <vt:lpstr>Zjawisko – ukryte w Islamie</vt:lpstr>
      <vt:lpstr>Ale to tylko model,  rzeczywistością jest Chrystus!</vt:lpstr>
      <vt:lpstr>Temat #6: Co mam mówić?</vt:lpstr>
      <vt:lpstr>Komunikaty do grup</vt:lpstr>
      <vt:lpstr>Komunikaty</vt:lpstr>
      <vt:lpstr>Kończymy?</vt:lpstr>
      <vt:lpstr>Pytania?</vt:lpstr>
      <vt:lpstr>Paweł w Milecie do starszych z Efezu</vt:lpstr>
      <vt:lpstr>Modlitwa</vt:lpstr>
      <vt:lpstr>Kończymy!</vt:lpstr>
      <vt:lpstr>Dodatki: Synteza, czyli jak działać?</vt:lpstr>
      <vt:lpstr>Co zapamiętać?</vt:lpstr>
      <vt:lpstr>Co i do kogo?</vt:lpstr>
      <vt:lpstr>Co i do kogo? Więcej wariantów.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Apel</dc:creator>
  <cp:lastModifiedBy>Wojciech Apel</cp:lastModifiedBy>
  <cp:revision>212</cp:revision>
  <cp:lastPrinted>2018-10-10T10:55:59Z</cp:lastPrinted>
  <dcterms:created xsi:type="dcterms:W3CDTF">2018-02-27T09:59:20Z</dcterms:created>
  <dcterms:modified xsi:type="dcterms:W3CDTF">2018-11-13T11:32:42Z</dcterms:modified>
</cp:coreProperties>
</file>